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  <p:sldMasterId id="2147483678" r:id="rId2"/>
  </p:sldMasterIdLst>
  <p:notesMasterIdLst>
    <p:notesMasterId r:id="rId13"/>
  </p:notesMasterIdLst>
  <p:handoutMasterIdLst>
    <p:handoutMasterId r:id="rId14"/>
  </p:handoutMasterIdLst>
  <p:sldIdLst>
    <p:sldId id="530" r:id="rId3"/>
    <p:sldId id="529" r:id="rId4"/>
    <p:sldId id="531" r:id="rId5"/>
    <p:sldId id="558" r:id="rId6"/>
    <p:sldId id="560" r:id="rId7"/>
    <p:sldId id="536" r:id="rId8"/>
    <p:sldId id="539" r:id="rId9"/>
    <p:sldId id="554" r:id="rId10"/>
    <p:sldId id="552" r:id="rId11"/>
    <p:sldId id="561" r:id="rId12"/>
  </p:sldIdLst>
  <p:sldSz cx="9144000" cy="6858000" type="screen4x3"/>
  <p:notesSz cx="6797675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News Gothic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News Gothic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News Gothic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News Gothic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News Gothic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News Gothic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News Gothic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News Gothic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News Gothic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53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2" userDrawn="1">
          <p15:clr>
            <a:srgbClr val="A4A3A4"/>
          </p15:clr>
        </p15:guide>
        <p15:guide id="2" pos="213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347BBE"/>
    <a:srgbClr val="FFC501"/>
    <a:srgbClr val="347DC3"/>
    <a:srgbClr val="F7F7F7"/>
    <a:srgbClr val="ACC4EE"/>
    <a:srgbClr val="BDD7EE"/>
    <a:srgbClr val="A0A0A0"/>
    <a:srgbClr val="F7BA00"/>
    <a:srgbClr val="FFD1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81" autoAdjust="0"/>
    <p:restoredTop sz="94707" autoAdjust="0"/>
  </p:normalViewPr>
  <p:slideViewPr>
    <p:cSldViewPr>
      <p:cViewPr varScale="1">
        <p:scale>
          <a:sx n="106" d="100"/>
          <a:sy n="106" d="100"/>
        </p:scale>
        <p:origin x="1182" y="114"/>
      </p:cViewPr>
      <p:guideLst>
        <p:guide orient="horz" pos="2160"/>
        <p:guide pos="53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18" y="-72"/>
      </p:cViewPr>
      <p:guideLst>
        <p:guide orient="horz" pos="3112"/>
        <p:guide pos="2139"/>
      </p:guideLst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1.6666666666666666E-2"/>
                  <c:y val="-0.406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2500000000000003E-3"/>
                  <c:y val="-0.28749999999999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.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3333333333333332E-3"/>
                  <c:y val="-0.212499999999999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0416666666666513E-2"/>
                  <c:y val="-0.193750000000000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1F4E79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GEDI</c:v>
                </c:pt>
                <c:pt idx="1">
                  <c:v>Caltagirone Editore</c:v>
                </c:pt>
                <c:pt idx="2">
                  <c:v>RCS MediaGroup</c:v>
                </c:pt>
                <c:pt idx="3">
                  <c:v>Poligrafici Editoriale</c:v>
                </c:pt>
              </c:strCache>
            </c:strRef>
          </c:cat>
          <c:val>
            <c:numRef>
              <c:f>Foglio1!$B$2:$B$5</c:f>
              <c:numCache>
                <c:formatCode>0</c:formatCode>
                <c:ptCount val="4"/>
                <c:pt idx="0">
                  <c:v>5224</c:v>
                </c:pt>
                <c:pt idx="1">
                  <c:v>3304</c:v>
                </c:pt>
                <c:pt idx="2">
                  <c:v>2068</c:v>
                </c:pt>
                <c:pt idx="3">
                  <c:v>1926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2760680"/>
        <c:axId val="555829864"/>
        <c:axId val="0"/>
      </c:bar3DChart>
      <c:catAx>
        <c:axId val="242760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55829864"/>
        <c:crosses val="autoZero"/>
        <c:auto val="1"/>
        <c:lblAlgn val="ctr"/>
        <c:lblOffset val="100"/>
        <c:noMultiLvlLbl val="0"/>
      </c:catAx>
      <c:valAx>
        <c:axId val="555829864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242760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2.6617968745606783E-2"/>
                  <c:y val="-0.400093774062958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192203084201667E-2"/>
                  <c:y val="-0.303141812304478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92203084201667E-2"/>
                  <c:y val="-0.25839709884904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3235926956953792E-3"/>
                  <c:y val="-0.175348434060244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Foglio1!$A$2:$A$4</c:f>
              <c:strCache>
                <c:ptCount val="3"/>
                <c:pt idx="0">
                  <c:v>GEDI</c:v>
                </c:pt>
                <c:pt idx="1">
                  <c:v>CED</c:v>
                </c:pt>
                <c:pt idx="2">
                  <c:v>Athesis</c:v>
                </c:pt>
              </c:strCache>
            </c:strRef>
          </c:cat>
          <c:val>
            <c:numRef>
              <c:f>Foglio1!$B$2:$B$4</c:f>
              <c:numCache>
                <c:formatCode>0.0%</c:formatCode>
                <c:ptCount val="3"/>
                <c:pt idx="0">
                  <c:v>0.45900000000000002</c:v>
                </c:pt>
                <c:pt idx="1">
                  <c:v>0.33100000000000002</c:v>
                </c:pt>
                <c:pt idx="2">
                  <c:v>0.32200000000000001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57908600"/>
        <c:axId val="557908992"/>
        <c:axId val="0"/>
      </c:bar3DChart>
      <c:catAx>
        <c:axId val="5579086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57908992"/>
        <c:crosses val="autoZero"/>
        <c:auto val="1"/>
        <c:lblAlgn val="ctr"/>
        <c:lblOffset val="100"/>
        <c:noMultiLvlLbl val="0"/>
      </c:catAx>
      <c:valAx>
        <c:axId val="557908992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557908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3986CF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invertIfNegative val="0"/>
            <c:bubble3D val="0"/>
            <c:spPr>
              <a:solidFill>
                <a:srgbClr val="F7BA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2.1294370782781884E-2"/>
                  <c:y val="-0.43512400125295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647185391390954E-2"/>
                  <c:y val="-0.205980774325232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597077808708643E-2"/>
                  <c:y val="-0.140860731376967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0647185391390954E-2"/>
                  <c:y val="-0.162359661166892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Foglio1!$A$2:$A$4</c:f>
              <c:strCache>
                <c:ptCount val="3"/>
                <c:pt idx="0">
                  <c:v>CED</c:v>
                </c:pt>
                <c:pt idx="1">
                  <c:v>Gazzetta Mezz.</c:v>
                </c:pt>
                <c:pt idx="2">
                  <c:v>GEDI</c:v>
                </c:pt>
              </c:strCache>
            </c:strRef>
          </c:cat>
          <c:val>
            <c:numRef>
              <c:f>Foglio1!$B$2:$B$4</c:f>
              <c:numCache>
                <c:formatCode>0.0%</c:formatCode>
                <c:ptCount val="3"/>
                <c:pt idx="0">
                  <c:v>0.91400000000000003</c:v>
                </c:pt>
                <c:pt idx="1">
                  <c:v>0.307</c:v>
                </c:pt>
                <c:pt idx="2">
                  <c:v>0.11700000000000001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57909776"/>
        <c:axId val="557910168"/>
        <c:axId val="0"/>
      </c:bar3DChart>
      <c:catAx>
        <c:axId val="55790977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57910168"/>
        <c:crosses val="autoZero"/>
        <c:auto val="1"/>
        <c:lblAlgn val="ctr"/>
        <c:lblOffset val="100"/>
        <c:noMultiLvlLbl val="0"/>
      </c:catAx>
      <c:valAx>
        <c:axId val="557910168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557909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Raw materials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Foglio1!$A$2:$A$13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Foglio1!$B$2:$B$13</c:f>
              <c:numCache>
                <c:formatCode>General</c:formatCode>
                <c:ptCount val="12"/>
                <c:pt idx="0">
                  <c:v>39.1</c:v>
                </c:pt>
                <c:pt idx="1">
                  <c:v>37.1</c:v>
                </c:pt>
                <c:pt idx="2">
                  <c:v>32.4</c:v>
                </c:pt>
                <c:pt idx="3">
                  <c:v>25.6</c:v>
                </c:pt>
                <c:pt idx="4">
                  <c:v>28.2</c:v>
                </c:pt>
                <c:pt idx="5">
                  <c:v>26.3</c:v>
                </c:pt>
                <c:pt idx="6">
                  <c:v>20.7</c:v>
                </c:pt>
                <c:pt idx="7">
                  <c:v>18.899999999999999</c:v>
                </c:pt>
                <c:pt idx="8">
                  <c:v>15.7</c:v>
                </c:pt>
                <c:pt idx="9">
                  <c:v>14.7</c:v>
                </c:pt>
                <c:pt idx="10">
                  <c:v>13.5</c:v>
                </c:pt>
                <c:pt idx="11">
                  <c:v>12.4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Personnel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Foglio1!$A$2:$A$13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Foglio1!$C$2:$C$13</c:f>
              <c:numCache>
                <c:formatCode>General</c:formatCode>
                <c:ptCount val="12"/>
                <c:pt idx="0">
                  <c:v>111.5</c:v>
                </c:pt>
                <c:pt idx="1">
                  <c:v>107.9</c:v>
                </c:pt>
                <c:pt idx="2">
                  <c:v>102.2</c:v>
                </c:pt>
                <c:pt idx="3">
                  <c:v>94.4</c:v>
                </c:pt>
                <c:pt idx="4">
                  <c:v>91.9</c:v>
                </c:pt>
                <c:pt idx="5">
                  <c:v>88.5</c:v>
                </c:pt>
                <c:pt idx="6">
                  <c:v>79.900000000000006</c:v>
                </c:pt>
                <c:pt idx="7">
                  <c:v>75.8</c:v>
                </c:pt>
                <c:pt idx="8">
                  <c:v>70.3</c:v>
                </c:pt>
                <c:pt idx="9">
                  <c:v>65.400000000000006</c:v>
                </c:pt>
                <c:pt idx="10">
                  <c:v>60.7</c:v>
                </c:pt>
                <c:pt idx="11">
                  <c:v>56.3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Personnel extraordinary charges*</c:v>
                </c:pt>
              </c:strCache>
            </c:strRef>
          </c:tx>
          <c:spPr>
            <a:gradFill rotWithShape="1">
              <a:gsLst>
                <a:gs pos="0">
                  <a:srgbClr val="C00000"/>
                </a:gs>
                <a:gs pos="50000">
                  <a:srgbClr val="C00000"/>
                </a:gs>
                <a:gs pos="100000">
                  <a:srgbClr val="C00000"/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Foglio1!$A$2:$A$13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Foglio1!$D$2:$D$13</c:f>
              <c:numCache>
                <c:formatCode>General</c:formatCode>
                <c:ptCount val="12"/>
                <c:pt idx="0">
                  <c:v>1.5</c:v>
                </c:pt>
                <c:pt idx="1">
                  <c:v>3.5</c:v>
                </c:pt>
                <c:pt idx="2">
                  <c:v>9.5</c:v>
                </c:pt>
                <c:pt idx="3">
                  <c:v>2</c:v>
                </c:pt>
                <c:pt idx="4">
                  <c:v>2.6</c:v>
                </c:pt>
                <c:pt idx="5">
                  <c:v>9.6999999999999993</c:v>
                </c:pt>
                <c:pt idx="6">
                  <c:v>3</c:v>
                </c:pt>
                <c:pt idx="7">
                  <c:v>2</c:v>
                </c:pt>
                <c:pt idx="8">
                  <c:v>2.6</c:v>
                </c:pt>
                <c:pt idx="9">
                  <c:v>4.4000000000000004</c:v>
                </c:pt>
                <c:pt idx="10">
                  <c:v>3.7</c:v>
                </c:pt>
                <c:pt idx="11">
                  <c:v>1.7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Other operating costs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11"/>
              <c:layout>
                <c:manualLayout>
                  <c:x val="-1.2222026497722694E-16"/>
                  <c:y val="6.50334730358156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Foglio1!$A$2:$A$13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Foglio1!$E$2:$E$13</c:f>
              <c:numCache>
                <c:formatCode>General</c:formatCode>
                <c:ptCount val="12"/>
                <c:pt idx="0">
                  <c:v>121.1</c:v>
                </c:pt>
                <c:pt idx="1">
                  <c:v>114.6</c:v>
                </c:pt>
                <c:pt idx="2">
                  <c:v>106.7</c:v>
                </c:pt>
                <c:pt idx="3">
                  <c:v>98.9</c:v>
                </c:pt>
                <c:pt idx="4">
                  <c:v>94.6</c:v>
                </c:pt>
                <c:pt idx="5">
                  <c:v>87.1</c:v>
                </c:pt>
                <c:pt idx="6">
                  <c:v>79.099999999999994</c:v>
                </c:pt>
                <c:pt idx="7">
                  <c:v>73.400000000000006</c:v>
                </c:pt>
                <c:pt idx="8">
                  <c:v>71.3</c:v>
                </c:pt>
                <c:pt idx="9">
                  <c:v>69.8</c:v>
                </c:pt>
                <c:pt idx="10">
                  <c:v>66.900000000000006</c:v>
                </c:pt>
                <c:pt idx="11">
                  <c:v>63.6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557776496"/>
        <c:axId val="557776888"/>
      </c:barChart>
      <c:catAx>
        <c:axId val="557776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57776888"/>
        <c:crosses val="autoZero"/>
        <c:auto val="1"/>
        <c:lblAlgn val="ctr"/>
        <c:lblOffset val="100"/>
        <c:noMultiLvlLbl val="0"/>
      </c:catAx>
      <c:valAx>
        <c:axId val="5577768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577764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flip="none" rotWithShape="1">
              <a:gsLst>
                <a:gs pos="0">
                  <a:schemeClr val="accent4"/>
                </a:gs>
                <a:gs pos="75000">
                  <a:schemeClr val="accent4">
                    <a:lumMod val="60000"/>
                    <a:lumOff val="40000"/>
                  </a:schemeClr>
                </a:gs>
                <a:gs pos="51000">
                  <a:schemeClr val="accent4">
                    <a:alpha val="75000"/>
                  </a:schemeClr>
                </a:gs>
                <a:gs pos="100000">
                  <a:schemeClr val="accent4">
                    <a:lumMod val="20000"/>
                    <a:lumOff val="80000"/>
                    <a:alpha val="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63500" dir="9600000" algn="ctr" rotWithShape="0">
                <a:srgbClr val="000000">
                  <a:alpha val="43137"/>
                </a:srgb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rgbClr val="347DC3">
                      <a:tint val="66000"/>
                      <a:satMod val="160000"/>
                    </a:srgbClr>
                  </a:gs>
                  <a:gs pos="50000">
                    <a:srgbClr val="347DC3">
                      <a:tint val="44500"/>
                      <a:satMod val="160000"/>
                    </a:srgbClr>
                  </a:gs>
                  <a:gs pos="100000">
                    <a:srgbClr val="347DC3">
                      <a:tint val="23500"/>
                      <a:satMod val="160000"/>
                    </a:srgbClr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63500" dir="9600000" algn="ctr" rotWithShape="0">
                  <a:srgbClr val="000000">
                    <a:alpha val="43137"/>
                  </a:srgbClr>
                </a:outerShdw>
              </a:effectLst>
            </c:spPr>
          </c:dPt>
          <c:dPt>
            <c:idx val="2"/>
            <c:invertIfNegative val="0"/>
            <c:bubble3D val="0"/>
            <c:spPr>
              <a:gradFill flip="none" rotWithShape="1">
                <a:gsLst>
                  <a:gs pos="0">
                    <a:srgbClr val="347DC3">
                      <a:tint val="66000"/>
                      <a:satMod val="160000"/>
                    </a:srgbClr>
                  </a:gs>
                  <a:gs pos="50000">
                    <a:srgbClr val="347DC3">
                      <a:tint val="44500"/>
                      <a:satMod val="160000"/>
                    </a:srgbClr>
                  </a:gs>
                  <a:gs pos="100000">
                    <a:srgbClr val="347DC3">
                      <a:tint val="23500"/>
                      <a:satMod val="160000"/>
                    </a:srgbClr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63500" dir="9600000" algn="ctr" rotWithShape="0">
                  <a:srgbClr val="000000">
                    <a:alpha val="43137"/>
                  </a:srgbClr>
                </a:outerShdw>
              </a:effectLst>
            </c:spPr>
          </c:dPt>
          <c:dPt>
            <c:idx val="11"/>
            <c:invertIfNegative val="0"/>
            <c:bubble3D val="0"/>
            <c:spPr>
              <a:gradFill flip="none" rotWithShape="1">
                <a:gsLst>
                  <a:gs pos="0">
                    <a:srgbClr val="347DC3">
                      <a:tint val="66000"/>
                      <a:satMod val="160000"/>
                    </a:srgbClr>
                  </a:gs>
                  <a:gs pos="50000">
                    <a:srgbClr val="347DC3">
                      <a:tint val="44500"/>
                      <a:satMod val="160000"/>
                    </a:srgbClr>
                  </a:gs>
                  <a:gs pos="100000">
                    <a:srgbClr val="347DC3">
                      <a:tint val="23500"/>
                      <a:satMod val="160000"/>
                    </a:srgbClr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63500" dir="9600000" algn="ctr" rotWithShape="0">
                  <a:srgbClr val="000000">
                    <a:alpha val="43137"/>
                  </a:srgbClr>
                </a:outerShdw>
              </a:effectLst>
            </c:spPr>
          </c:dPt>
          <c:dPt>
            <c:idx val="12"/>
            <c:invertIfNegative val="0"/>
            <c:bubble3D val="0"/>
            <c:spPr>
              <a:gradFill flip="none" rotWithShape="1">
                <a:gsLst>
                  <a:gs pos="0">
                    <a:srgbClr val="347DC3">
                      <a:tint val="66000"/>
                      <a:satMod val="160000"/>
                    </a:srgbClr>
                  </a:gs>
                  <a:gs pos="50000">
                    <a:srgbClr val="347DC3">
                      <a:tint val="44500"/>
                      <a:satMod val="160000"/>
                    </a:srgbClr>
                  </a:gs>
                  <a:gs pos="100000">
                    <a:srgbClr val="347DC3">
                      <a:tint val="23500"/>
                      <a:satMod val="160000"/>
                    </a:srgbClr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63500" dir="9600000" algn="ctr" rotWithShape="0">
                  <a:srgbClr val="000000">
                    <a:alpha val="43137"/>
                  </a:srgbClr>
                </a:outerShdw>
              </a:effectLst>
            </c:spPr>
          </c:dPt>
          <c:dPt>
            <c:idx val="13"/>
            <c:invertIfNegative val="0"/>
            <c:bubble3D val="0"/>
            <c:spPr>
              <a:gradFill flip="none" rotWithShape="1">
                <a:gsLst>
                  <a:gs pos="0">
                    <a:srgbClr val="347DC3">
                      <a:tint val="66000"/>
                      <a:satMod val="160000"/>
                    </a:srgbClr>
                  </a:gs>
                  <a:gs pos="50000">
                    <a:srgbClr val="347DC3">
                      <a:tint val="44500"/>
                      <a:satMod val="160000"/>
                    </a:srgbClr>
                  </a:gs>
                  <a:gs pos="100000">
                    <a:srgbClr val="347DC3">
                      <a:tint val="23500"/>
                      <a:satMod val="160000"/>
                    </a:srgbClr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63500" dir="9600000" algn="ctr" rotWithShape="0">
                  <a:srgbClr val="000000">
                    <a:alpha val="43137"/>
                  </a:srgbClr>
                </a:outerShdw>
              </a:effectLst>
            </c:spPr>
          </c:dPt>
          <c:dPt>
            <c:idx val="16"/>
            <c:invertIfNegative val="0"/>
            <c:bubble3D val="0"/>
            <c:spPr>
              <a:gradFill flip="none" rotWithShape="1">
                <a:gsLst>
                  <a:gs pos="0">
                    <a:srgbClr val="347DC3">
                      <a:tint val="66000"/>
                      <a:satMod val="160000"/>
                    </a:srgbClr>
                  </a:gs>
                  <a:gs pos="70000">
                    <a:srgbClr val="347DC3">
                      <a:tint val="44500"/>
                      <a:satMod val="160000"/>
                    </a:srgbClr>
                  </a:gs>
                  <a:gs pos="100000">
                    <a:srgbClr val="347DC3">
                      <a:tint val="23500"/>
                      <a:satMod val="160000"/>
                    </a:srgbClr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63500" dir="9600000" algn="ctr" rotWithShape="0">
                  <a:srgbClr val="000000">
                    <a:alpha val="43137"/>
                  </a:srgb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Foglio1!$A$2:$A$21</c:f>
              <c:strCache>
                <c:ptCount val="20"/>
                <c:pt idx="0">
                  <c:v>CORRIERE DELL'UMBRIA VT RI SI AR</c:v>
                </c:pt>
                <c:pt idx="1">
                  <c:v>NUOVO QUOTIDIANO DI PUGLIA</c:v>
                </c:pt>
                <c:pt idx="2">
                  <c:v>CORRIERE ADRIATICO</c:v>
                </c:pt>
                <c:pt idx="3">
                  <c:v>LA SICILIA</c:v>
                </c:pt>
                <c:pt idx="4">
                  <c:v>IL GIORNALE</c:v>
                </c:pt>
                <c:pt idx="5">
                  <c:v>IL SECOLO XIX</c:v>
                </c:pt>
                <c:pt idx="6">
                  <c:v>L'ECO DI BERGAMO</c:v>
                </c:pt>
                <c:pt idx="7">
                  <c:v>IL FATTO QUOTIDIANO</c:v>
                </c:pt>
                <c:pt idx="8">
                  <c:v>IL TIRRENO</c:v>
                </c:pt>
                <c:pt idx="9">
                  <c:v>GIORNALE DI BRESCIA</c:v>
                </c:pt>
                <c:pt idx="10">
                  <c:v>LA GAZZETTA DEL MEZZOGIORNO</c:v>
                </c:pt>
                <c:pt idx="11">
                  <c:v>IL GAZZETTINO</c:v>
                </c:pt>
                <c:pt idx="12">
                  <c:v>LEGGO</c:v>
                </c:pt>
                <c:pt idx="13">
                  <c:v>IL MATTINO</c:v>
                </c:pt>
                <c:pt idx="14">
                  <c:v>QN LA NAZIONE</c:v>
                </c:pt>
                <c:pt idx="15">
                  <c:v>QN IL RESTO DEL CARLINO</c:v>
                </c:pt>
                <c:pt idx="16">
                  <c:v>IL MESSAGGERO</c:v>
                </c:pt>
                <c:pt idx="17">
                  <c:v>LA STAMPA</c:v>
                </c:pt>
                <c:pt idx="18">
                  <c:v>LA REPUBBLICA</c:v>
                </c:pt>
                <c:pt idx="19">
                  <c:v>CORRIERE DELLA SERA</c:v>
                </c:pt>
              </c:strCache>
            </c:strRef>
          </c:cat>
          <c:val>
            <c:numRef>
              <c:f>Foglio1!$B$2:$B$21</c:f>
              <c:numCache>
                <c:formatCode>#,##0</c:formatCode>
                <c:ptCount val="20"/>
                <c:pt idx="0">
                  <c:v>290</c:v>
                </c:pt>
                <c:pt idx="1">
                  <c:v>303</c:v>
                </c:pt>
                <c:pt idx="2">
                  <c:v>310</c:v>
                </c:pt>
                <c:pt idx="3">
                  <c:v>327</c:v>
                </c:pt>
                <c:pt idx="4">
                  <c:v>340</c:v>
                </c:pt>
                <c:pt idx="5">
                  <c:v>350</c:v>
                </c:pt>
                <c:pt idx="6">
                  <c:v>360</c:v>
                </c:pt>
                <c:pt idx="7">
                  <c:v>381</c:v>
                </c:pt>
                <c:pt idx="8">
                  <c:v>422</c:v>
                </c:pt>
                <c:pt idx="9">
                  <c:v>431</c:v>
                </c:pt>
                <c:pt idx="10">
                  <c:v>495</c:v>
                </c:pt>
                <c:pt idx="11">
                  <c:v>521</c:v>
                </c:pt>
                <c:pt idx="12">
                  <c:v>536</c:v>
                </c:pt>
                <c:pt idx="13">
                  <c:v>574</c:v>
                </c:pt>
                <c:pt idx="14">
                  <c:v>620</c:v>
                </c:pt>
                <c:pt idx="15">
                  <c:v>1049</c:v>
                </c:pt>
                <c:pt idx="16">
                  <c:v>1060</c:v>
                </c:pt>
                <c:pt idx="17">
                  <c:v>1077</c:v>
                </c:pt>
                <c:pt idx="18">
                  <c:v>1889</c:v>
                </c:pt>
                <c:pt idx="19">
                  <c:v>2067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1"/>
        <c:overlap val="3"/>
        <c:axId val="555994680"/>
        <c:axId val="556385104"/>
      </c:barChart>
      <c:catAx>
        <c:axId val="5559946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56385104"/>
        <c:crosses val="autoZero"/>
        <c:auto val="1"/>
        <c:lblAlgn val="ctr"/>
        <c:lblOffset val="100"/>
        <c:noMultiLvlLbl val="0"/>
      </c:catAx>
      <c:valAx>
        <c:axId val="556385104"/>
        <c:scaling>
          <c:orientation val="minMax"/>
        </c:scaling>
        <c:delete val="1"/>
        <c:axPos val="b"/>
        <c:numFmt formatCode="#,##0" sourceLinked="1"/>
        <c:majorTickMark val="none"/>
        <c:minorTickMark val="none"/>
        <c:tickLblPos val="nextTo"/>
        <c:crossAx val="55599468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Active Reach (%)**</c:v>
                </c:pt>
              </c:strCache>
            </c:strRef>
          </c:tx>
          <c:spPr>
            <a:gradFill>
              <a:gsLst>
                <a:gs pos="100000">
                  <a:schemeClr val="accent2">
                    <a:alpha val="0"/>
                  </a:schemeClr>
                </a:gs>
                <a:gs pos="50000">
                  <a:schemeClr val="accent2"/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1519274376417234E-2"/>
                  <c:y val="-2.02807580851557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7596371882086168E-3"/>
                  <c:y val="-1.014037904257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1519274376417128E-2"/>
                  <c:y val="-2.70410107802076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6394557823128194E-3"/>
                  <c:y val="-1.3520505390103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GEDI</c:v>
                </c:pt>
                <c:pt idx="1">
                  <c:v>Mondadori</c:v>
                </c:pt>
                <c:pt idx="2">
                  <c:v>CED</c:v>
                </c:pt>
                <c:pt idx="3">
                  <c:v>RCS</c:v>
                </c:pt>
              </c:strCache>
            </c:strRef>
          </c:cat>
          <c:val>
            <c:numRef>
              <c:f>Foglio1!$B$2:$B$5</c:f>
              <c:numCache>
                <c:formatCode>0.0%</c:formatCode>
                <c:ptCount val="4"/>
                <c:pt idx="0">
                  <c:v>0.64800000000000002</c:v>
                </c:pt>
                <c:pt idx="1">
                  <c:v>0.63300000000000001</c:v>
                </c:pt>
                <c:pt idx="2">
                  <c:v>0.58599999999999997</c:v>
                </c:pt>
                <c:pt idx="3">
                  <c:v>0.57899999999999996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556541032"/>
        <c:axId val="556604960"/>
        <c:axId val="0"/>
      </c:bar3DChart>
      <c:catAx>
        <c:axId val="556541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56604960"/>
        <c:crosses val="autoZero"/>
        <c:auto val="1"/>
        <c:lblAlgn val="ctr"/>
        <c:lblOffset val="100"/>
        <c:noMultiLvlLbl val="0"/>
      </c:catAx>
      <c:valAx>
        <c:axId val="556604960"/>
        <c:scaling>
          <c:orientation val="minMax"/>
          <c:max val="0.75000000000000011"/>
        </c:scaling>
        <c:delete val="1"/>
        <c:axPos val="l"/>
        <c:numFmt formatCode="0.0%" sourceLinked="1"/>
        <c:majorTickMark val="none"/>
        <c:minorTickMark val="none"/>
        <c:tickLblPos val="nextTo"/>
        <c:crossAx val="556541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347DC3"/>
              </a:solidFill>
              <a:ln>
                <a:noFill/>
              </a:ln>
              <a:effectLst/>
            </c:spPr>
          </c:dPt>
          <c:dLbls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Foglio1!$A$2:$A$11</c:f>
              <c:strCache>
                <c:ptCount val="10"/>
                <c:pt idx="0">
                  <c:v>Google</c:v>
                </c:pt>
                <c:pt idx="1">
                  <c:v>Facebook</c:v>
                </c:pt>
                <c:pt idx="2">
                  <c:v>Amazon</c:v>
                </c:pt>
                <c:pt idx="3">
                  <c:v>GEDI</c:v>
                </c:pt>
                <c:pt idx="4">
                  <c:v>ItaliaOnline</c:v>
                </c:pt>
                <c:pt idx="5">
                  <c:v>Mondadori</c:v>
                </c:pt>
                <c:pt idx="6">
                  <c:v>Microsoft</c:v>
                </c:pt>
                <c:pt idx="7">
                  <c:v>Caltagirone Ed.</c:v>
                </c:pt>
                <c:pt idx="8">
                  <c:v>RCS </c:v>
                </c:pt>
                <c:pt idx="9">
                  <c:v>Wikimedia</c:v>
                </c:pt>
              </c:strCache>
            </c:strRef>
          </c:cat>
          <c:val>
            <c:numRef>
              <c:f>Foglio1!$B$2:$B$11</c:f>
              <c:numCache>
                <c:formatCode>#,##0.0</c:formatCode>
                <c:ptCount val="10"/>
                <c:pt idx="0">
                  <c:v>41.2</c:v>
                </c:pt>
                <c:pt idx="1">
                  <c:v>37.4</c:v>
                </c:pt>
                <c:pt idx="2">
                  <c:v>30.8</c:v>
                </c:pt>
                <c:pt idx="3">
                  <c:v>27.2</c:v>
                </c:pt>
                <c:pt idx="4">
                  <c:v>26.9</c:v>
                </c:pt>
                <c:pt idx="5">
                  <c:v>26.6</c:v>
                </c:pt>
                <c:pt idx="6">
                  <c:v>26.1</c:v>
                </c:pt>
                <c:pt idx="7">
                  <c:v>24.6</c:v>
                </c:pt>
                <c:pt idx="8">
                  <c:v>24.3</c:v>
                </c:pt>
                <c:pt idx="9">
                  <c:v>23.1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-45"/>
        <c:axId val="556680048"/>
        <c:axId val="555501784"/>
      </c:barChart>
      <c:catAx>
        <c:axId val="556680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55501784"/>
        <c:crosses val="autoZero"/>
        <c:auto val="1"/>
        <c:lblAlgn val="ctr"/>
        <c:lblOffset val="100"/>
        <c:noMultiLvlLbl val="0"/>
      </c:catAx>
      <c:valAx>
        <c:axId val="555501784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556680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2.4168459874409645E-2"/>
                  <c:y val="-0.48011864856091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5105287421506028E-2"/>
                  <c:y val="-0.221005958729791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147402390108438E-2"/>
                  <c:y val="-0.174955062082503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3235926956953792E-3"/>
                  <c:y val="-0.155865274720217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Foglio1!$A$2:$A$4</c:f>
              <c:strCache>
                <c:ptCount val="3"/>
                <c:pt idx="0">
                  <c:v>CED</c:v>
                </c:pt>
                <c:pt idx="1">
                  <c:v>GEDI</c:v>
                </c:pt>
                <c:pt idx="2">
                  <c:v>RCS</c:v>
                </c:pt>
              </c:strCache>
            </c:strRef>
          </c:cat>
          <c:val>
            <c:numRef>
              <c:f>Foglio1!$B$2:$B$4</c:f>
              <c:numCache>
                <c:formatCode>0.0%</c:formatCode>
                <c:ptCount val="3"/>
                <c:pt idx="0">
                  <c:v>0.65800000000000003</c:v>
                </c:pt>
                <c:pt idx="1">
                  <c:v>0.21099999999999999</c:v>
                </c:pt>
                <c:pt idx="2">
                  <c:v>0.14599999999999999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55502568"/>
        <c:axId val="557276832"/>
        <c:axId val="0"/>
      </c:bar3DChart>
      <c:catAx>
        <c:axId val="5555025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57276832"/>
        <c:crosses val="autoZero"/>
        <c:auto val="1"/>
        <c:lblAlgn val="ctr"/>
        <c:lblOffset val="100"/>
        <c:noMultiLvlLbl val="0"/>
      </c:catAx>
      <c:valAx>
        <c:axId val="557276832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555502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1.597077808708643E-2"/>
                  <c:y val="-0.434284907943766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647185391390857E-2"/>
                  <c:y val="-0.214314752740298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294370782781909E-2"/>
                  <c:y val="-0.168854047613568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3235926956953792E-3"/>
                  <c:y val="-0.155865274720217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Foglio1!$A$2:$A$4</c:f>
              <c:strCache>
                <c:ptCount val="3"/>
                <c:pt idx="0">
                  <c:v>CED</c:v>
                </c:pt>
                <c:pt idx="1">
                  <c:v>GEDI</c:v>
                </c:pt>
                <c:pt idx="2">
                  <c:v>RCS</c:v>
                </c:pt>
              </c:strCache>
            </c:strRef>
          </c:cat>
          <c:val>
            <c:numRef>
              <c:f>Foglio1!$B$2:$B$4</c:f>
              <c:numCache>
                <c:formatCode>0.0%</c:formatCode>
                <c:ptCount val="3"/>
                <c:pt idx="0">
                  <c:v>0.74299999999999999</c:v>
                </c:pt>
                <c:pt idx="1">
                  <c:v>0.29499999999999998</c:v>
                </c:pt>
                <c:pt idx="2">
                  <c:v>0.152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57278008"/>
        <c:axId val="557278400"/>
        <c:axId val="0"/>
      </c:bar3DChart>
      <c:catAx>
        <c:axId val="5572780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57278400"/>
        <c:crosses val="autoZero"/>
        <c:auto val="1"/>
        <c:lblAlgn val="ctr"/>
        <c:lblOffset val="100"/>
        <c:noMultiLvlLbl val="0"/>
      </c:catAx>
      <c:valAx>
        <c:axId val="557278400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557278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1.5970778087086406E-2"/>
                  <c:y val="-0.409146346140570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597077808708643E-2"/>
                  <c:y val="-0.22080913918697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294370782781909E-2"/>
                  <c:y val="-0.188337206953595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3235926956953792E-3"/>
                  <c:y val="-0.155865274720217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Foglio1!$A$2:$A$4</c:f>
              <c:strCache>
                <c:ptCount val="3"/>
                <c:pt idx="0">
                  <c:v>CED</c:v>
                </c:pt>
                <c:pt idx="1">
                  <c:v>GEDI</c:v>
                </c:pt>
                <c:pt idx="2">
                  <c:v>RCS</c:v>
                </c:pt>
              </c:strCache>
            </c:strRef>
          </c:cat>
          <c:val>
            <c:numRef>
              <c:f>Foglio1!$B$2:$B$4</c:f>
              <c:numCache>
                <c:formatCode>0.0%</c:formatCode>
                <c:ptCount val="3"/>
                <c:pt idx="0">
                  <c:v>0.71899999999999997</c:v>
                </c:pt>
                <c:pt idx="1">
                  <c:v>0.20399999999999999</c:v>
                </c:pt>
                <c:pt idx="2">
                  <c:v>0.192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57279184"/>
        <c:axId val="557279576"/>
        <c:axId val="0"/>
      </c:bar3DChart>
      <c:catAx>
        <c:axId val="5572791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57279576"/>
        <c:crosses val="autoZero"/>
        <c:auto val="1"/>
        <c:lblAlgn val="ctr"/>
        <c:lblOffset val="100"/>
        <c:noMultiLvlLbl val="0"/>
      </c:catAx>
      <c:valAx>
        <c:axId val="557279576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557279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2.4722455295590882E-2"/>
                  <c:y val="-0.433803137818043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780148898500209"/>
                      <c:h val="0.19303105902106774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3.8797839946580516E-2"/>
                  <c:y val="-0.334583028580332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780148898500209"/>
                      <c:h val="0.19303105902106774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5.3548313649759314E-3"/>
                  <c:y val="-0.137151028796943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3235926956953792E-3"/>
                  <c:y val="-0.155865274720217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Foglio1!$A$2:$A$4</c:f>
              <c:strCache>
                <c:ptCount val="3"/>
                <c:pt idx="0">
                  <c:v>CED</c:v>
                </c:pt>
                <c:pt idx="1">
                  <c:v>Poligrafici</c:v>
                </c:pt>
                <c:pt idx="2">
                  <c:v>RCS</c:v>
                </c:pt>
              </c:strCache>
            </c:strRef>
          </c:cat>
          <c:val>
            <c:numRef>
              <c:f>Foglio1!$B$2:$B$4</c:f>
              <c:numCache>
                <c:formatCode>0.0%</c:formatCode>
                <c:ptCount val="3"/>
                <c:pt idx="0">
                  <c:v>0.748</c:v>
                </c:pt>
                <c:pt idx="1">
                  <c:v>0.55800000000000005</c:v>
                </c:pt>
                <c:pt idx="2">
                  <c:v>0.11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57280360"/>
        <c:axId val="557906640"/>
        <c:axId val="0"/>
      </c:bar3DChart>
      <c:catAx>
        <c:axId val="5572803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57906640"/>
        <c:crosses val="autoZero"/>
        <c:auto val="1"/>
        <c:lblAlgn val="ctr"/>
        <c:lblOffset val="100"/>
        <c:noMultiLvlLbl val="0"/>
      </c:catAx>
      <c:valAx>
        <c:axId val="557906640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557280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invertIfNegative val="0"/>
            <c:bubble3D val="0"/>
            <c:spPr>
              <a:solidFill>
                <a:srgbClr val="FFC501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2"/>
            <c:invertIfNegative val="0"/>
            <c:bubble3D val="0"/>
            <c:spPr>
              <a:solidFill>
                <a:srgbClr val="347BBE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2.6282915956561032E-2"/>
                  <c:y val="-0.35561348783609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780148898500209"/>
                      <c:h val="0.19303105902106774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2.3465690607653002E-2"/>
                  <c:y val="-0.247689277773398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780148898500209"/>
                      <c:h val="0.19303105902106774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2.2731770829477301E-2"/>
                  <c:y val="-0.208204612310421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3235926956953792E-3"/>
                  <c:y val="-0.155865274720217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Foglio1!$A$2:$A$4</c:f>
              <c:strCache>
                <c:ptCount val="3"/>
                <c:pt idx="0">
                  <c:v>Il Centro</c:v>
                </c:pt>
                <c:pt idx="1">
                  <c:v>Corriere Umbria</c:v>
                </c:pt>
                <c:pt idx="2">
                  <c:v>CED</c:v>
                </c:pt>
              </c:strCache>
            </c:strRef>
          </c:cat>
          <c:val>
            <c:numRef>
              <c:f>Foglio1!$B$2:$B$4</c:f>
              <c:numCache>
                <c:formatCode>0.0%</c:formatCode>
                <c:ptCount val="3"/>
                <c:pt idx="0">
                  <c:v>0.45600000000000002</c:v>
                </c:pt>
                <c:pt idx="1">
                  <c:v>0.28399999999999997</c:v>
                </c:pt>
                <c:pt idx="2">
                  <c:v>0.23100000000000001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57907424"/>
        <c:axId val="557907816"/>
        <c:axId val="0"/>
      </c:bar3DChart>
      <c:catAx>
        <c:axId val="5579074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57907816"/>
        <c:crosses val="autoZero"/>
        <c:auto val="1"/>
        <c:lblAlgn val="ctr"/>
        <c:lblOffset val="100"/>
        <c:noMultiLvlLbl val="0"/>
      </c:catAx>
      <c:valAx>
        <c:axId val="557907816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557907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11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5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6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7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8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9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99000">
              <a:schemeClr val="tx1">
                <a:lumMod val="25000"/>
                <a:lumOff val="75000"/>
              </a:schemeClr>
            </a:gs>
            <a:gs pos="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15000"/>
                <a:lumOff val="85000"/>
              </a:schemeClr>
            </a:gs>
            <a:gs pos="0">
              <a:schemeClr val="tx1">
                <a:lumMod val="5000"/>
                <a:lumOff val="9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3"/>
            <a:ext cx="2946400" cy="491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10" tIns="47305" rIns="94610" bIns="47305" numCol="1" anchor="t" anchorCtr="0" compatLnSpc="1">
            <a:prstTxWarp prst="textNoShape">
              <a:avLst/>
            </a:prstTxWarp>
          </a:bodyPr>
          <a:lstStyle>
            <a:lvl1pPr algn="l" defTabSz="945146" eaLnBrk="0" hangingPunct="0">
              <a:defRPr sz="1400">
                <a:latin typeface="News Gothic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82" y="3"/>
            <a:ext cx="2946400" cy="491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10" tIns="47305" rIns="94610" bIns="47305" numCol="1" anchor="t" anchorCtr="0" compatLnSpc="1">
            <a:prstTxWarp prst="textNoShape">
              <a:avLst/>
            </a:prstTxWarp>
          </a:bodyPr>
          <a:lstStyle>
            <a:lvl1pPr algn="r" defTabSz="945146" eaLnBrk="0" hangingPunct="0">
              <a:defRPr sz="1400">
                <a:latin typeface="News Gothic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8" y="9381643"/>
            <a:ext cx="2946400" cy="491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10" tIns="47305" rIns="94610" bIns="47305" numCol="1" anchor="b" anchorCtr="0" compatLnSpc="1">
            <a:prstTxWarp prst="textNoShape">
              <a:avLst/>
            </a:prstTxWarp>
          </a:bodyPr>
          <a:lstStyle>
            <a:lvl1pPr algn="l" defTabSz="945146" eaLnBrk="0" hangingPunct="0">
              <a:defRPr sz="1400">
                <a:latin typeface="News Gothic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82" y="9381643"/>
            <a:ext cx="2946400" cy="491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10" tIns="47305" rIns="94610" bIns="47305" numCol="1" anchor="b" anchorCtr="0" compatLnSpc="1">
            <a:prstTxWarp prst="textNoShape">
              <a:avLst/>
            </a:prstTxWarp>
          </a:bodyPr>
          <a:lstStyle>
            <a:lvl1pPr algn="r" defTabSz="945146" eaLnBrk="0" hangingPunct="0">
              <a:defRPr sz="1400">
                <a:latin typeface="News Gothic" pitchFamily="34" charset="0"/>
                <a:cs typeface="+mn-cs"/>
              </a:defRPr>
            </a:lvl1pPr>
          </a:lstStyle>
          <a:p>
            <a:pPr>
              <a:defRPr/>
            </a:pPr>
            <a:fld id="{85C9AFBF-AEA0-45A6-86D9-3B6CD341110A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3857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3"/>
            <a:ext cx="2946400" cy="491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10" tIns="47305" rIns="94610" bIns="47305" numCol="1" anchor="t" anchorCtr="0" compatLnSpc="1">
            <a:prstTxWarp prst="textNoShape">
              <a:avLst/>
            </a:prstTxWarp>
          </a:bodyPr>
          <a:lstStyle>
            <a:lvl1pPr algn="l" defTabSz="945146" eaLnBrk="0" hangingPunct="0">
              <a:defRPr sz="1400">
                <a:latin typeface="News Gothic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82" y="3"/>
            <a:ext cx="2946400" cy="491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10" tIns="47305" rIns="94610" bIns="47305" numCol="1" anchor="t" anchorCtr="0" compatLnSpc="1">
            <a:prstTxWarp prst="textNoShape">
              <a:avLst/>
            </a:prstTxWarp>
          </a:bodyPr>
          <a:lstStyle>
            <a:lvl1pPr algn="r" defTabSz="945146" eaLnBrk="0" hangingPunct="0">
              <a:defRPr sz="1400">
                <a:latin typeface="News Gothic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0913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9645" y="4689239"/>
            <a:ext cx="4978400" cy="4441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10" tIns="47305" rIns="94610" bIns="473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" y="9381643"/>
            <a:ext cx="2946400" cy="491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10" tIns="47305" rIns="94610" bIns="47305" numCol="1" anchor="b" anchorCtr="0" compatLnSpc="1">
            <a:prstTxWarp prst="textNoShape">
              <a:avLst/>
            </a:prstTxWarp>
          </a:bodyPr>
          <a:lstStyle>
            <a:lvl1pPr algn="l" defTabSz="945146" eaLnBrk="0" hangingPunct="0">
              <a:defRPr sz="1400">
                <a:latin typeface="News Gothic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82" y="9381643"/>
            <a:ext cx="2946400" cy="491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10" tIns="47305" rIns="94610" bIns="47305" numCol="1" anchor="b" anchorCtr="0" compatLnSpc="1">
            <a:prstTxWarp prst="textNoShape">
              <a:avLst/>
            </a:prstTxWarp>
          </a:bodyPr>
          <a:lstStyle>
            <a:lvl1pPr algn="r" defTabSz="945146" eaLnBrk="0" hangingPunct="0">
              <a:defRPr sz="1400">
                <a:latin typeface="News Gothic" pitchFamily="34" charset="0"/>
                <a:cs typeface="+mn-cs"/>
              </a:defRPr>
            </a:lvl1pPr>
          </a:lstStyle>
          <a:p>
            <a:pPr>
              <a:defRPr/>
            </a:pPr>
            <a:fld id="{86144F5A-ECB2-4800-BF9B-F0C65D25246D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401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ws Gothic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ws Gothic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ws Gothic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ws Gothic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ws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144F5A-ECB2-4800-BF9B-F0C65D25246D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104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F4E79"/>
                </a:solidFill>
              </a:defRPr>
            </a:lvl1pPr>
          </a:lstStyle>
          <a:p>
            <a:fld id="{C62D1E5D-65A5-409E-90B0-B5B292F6669E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6925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9912FD-20B4-40E7-8839-76DA041560F8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C8D330-9379-4501-A421-0DEF04010D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932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9912FD-20B4-40E7-8839-76DA041560F8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C8D330-9379-4501-A421-0DEF04010D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8194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9912FD-20B4-40E7-8839-76DA041560F8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C8D330-9379-4501-A421-0DEF04010D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763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9912FD-20B4-40E7-8839-76DA041560F8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C8D330-9379-4501-A421-0DEF04010D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3493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9912FD-20B4-40E7-8839-76DA041560F8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C8D330-9379-4501-A421-0DEF04010D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2846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1F4E79"/>
                </a:solidFill>
              </a:defRPr>
            </a:lvl1pPr>
          </a:lstStyle>
          <a:p>
            <a:fld id="{18CC3B85-9911-449A-9986-E4A1E57D3F7A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1020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9912FD-20B4-40E7-8839-76DA041560F8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C8D330-9379-4501-A421-0DEF04010D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6923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9912FD-20B4-40E7-8839-76DA041560F8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C8D330-9379-4501-A421-0DEF04010D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0156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9912FD-20B4-40E7-8839-76DA041560F8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C8D330-9379-4501-A421-0DEF04010D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1597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9912FD-20B4-40E7-8839-76DA041560F8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C8D330-9379-4501-A421-0DEF04010D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150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9912FD-20B4-40E7-8839-76DA041560F8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C8D330-9379-4501-A421-0DEF04010D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205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9912FD-20B4-40E7-8839-76DA041560F8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C8D330-9379-4501-A421-0DEF04010D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01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9912FD-20B4-40E7-8839-76DA041560F8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C8D330-9379-4501-A421-0DEF04010D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8045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3"/>
          <p:cNvSpPr>
            <a:spLocks noChangeArrowheads="1"/>
          </p:cNvSpPr>
          <p:nvPr userDrawn="1"/>
        </p:nvSpPr>
        <p:spPr bwMode="auto">
          <a:xfrm flipV="1">
            <a:off x="0" y="6108700"/>
            <a:ext cx="9144000" cy="7493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rnd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it-IT">
              <a:cs typeface="Arial" pitchFamily="34" charset="0"/>
            </a:endParaRPr>
          </a:p>
        </p:txBody>
      </p:sp>
      <p:sp>
        <p:nvSpPr>
          <p:cNvPr id="10" name="Connettore 9"/>
          <p:cNvSpPr/>
          <p:nvPr userDrawn="1"/>
        </p:nvSpPr>
        <p:spPr bwMode="auto">
          <a:xfrm>
            <a:off x="8100236" y="6348711"/>
            <a:ext cx="398760" cy="398165"/>
          </a:xfrm>
          <a:prstGeom prst="flowChartConnector">
            <a:avLst/>
          </a:prstGeom>
          <a:noFill/>
          <a:ln w="6350" cap="rnd" cmpd="sng" algn="ctr">
            <a:solidFill>
              <a:srgbClr val="1F4E7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rgbClr val="1F4E79"/>
              </a:solidFill>
              <a:effectLst/>
              <a:latin typeface="News Gothic" pitchFamily="34" charset="0"/>
            </a:endParaRPr>
          </a:p>
        </p:txBody>
      </p:sp>
      <p:sp>
        <p:nvSpPr>
          <p:cNvPr id="7" name="Rectangle 83"/>
          <p:cNvSpPr>
            <a:spLocks noChangeArrowheads="1"/>
          </p:cNvSpPr>
          <p:nvPr userDrawn="1"/>
        </p:nvSpPr>
        <p:spPr bwMode="auto">
          <a:xfrm flipV="1">
            <a:off x="0" y="0"/>
            <a:ext cx="9144000" cy="749300"/>
          </a:xfrm>
          <a:prstGeom prst="rect">
            <a:avLst/>
          </a:prstGeom>
          <a:solidFill>
            <a:srgbClr val="1F4E79"/>
          </a:solidFill>
          <a:ln w="12700" cap="rnd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it-IT">
              <a:cs typeface="Arial" pitchFamily="34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95362" y="186797"/>
            <a:ext cx="78867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100236" y="6356350"/>
            <a:ext cx="4151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1F4E79"/>
                </a:solidFill>
                <a:latin typeface="Calibri" panose="020F0502020204030204" pitchFamily="34" charset="0"/>
              </a:defRPr>
            </a:lvl1pPr>
          </a:lstStyle>
          <a:p>
            <a:fld id="{C62D1E5D-65A5-409E-90B0-B5B292F6669E}" type="slidenum">
              <a:rPr lang="it-IT" smtClean="0"/>
              <a:pPr/>
              <a:t>‹N›</a:t>
            </a:fld>
            <a:endParaRPr lang="it-IT" dirty="0"/>
          </a:p>
        </p:txBody>
      </p:sp>
      <p:pic>
        <p:nvPicPr>
          <p:cNvPr id="11" name="Picture 2" descr="Caltagirone Editore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56" y="6272691"/>
            <a:ext cx="2548975" cy="42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557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7" r:id="rId2"/>
    <p:sldLayoutId id="2147483690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bg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3"/>
          <p:cNvSpPr>
            <a:spLocks noChangeArrowheads="1"/>
          </p:cNvSpPr>
          <p:nvPr userDrawn="1"/>
        </p:nvSpPr>
        <p:spPr bwMode="auto">
          <a:xfrm flipV="1">
            <a:off x="0" y="6108700"/>
            <a:ext cx="9144000" cy="7493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rnd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it-IT">
              <a:cs typeface="Arial" pitchFamily="34" charset="0"/>
            </a:endParaRPr>
          </a:p>
        </p:txBody>
      </p:sp>
      <p:sp>
        <p:nvSpPr>
          <p:cNvPr id="9" name="Rectangle 83"/>
          <p:cNvSpPr>
            <a:spLocks noChangeArrowheads="1"/>
          </p:cNvSpPr>
          <p:nvPr userDrawn="1"/>
        </p:nvSpPr>
        <p:spPr bwMode="auto">
          <a:xfrm flipV="1">
            <a:off x="0" y="0"/>
            <a:ext cx="9144000" cy="749300"/>
          </a:xfrm>
          <a:prstGeom prst="rect">
            <a:avLst/>
          </a:prstGeom>
          <a:solidFill>
            <a:srgbClr val="1F4E79"/>
          </a:solidFill>
          <a:ln w="12700" cap="rnd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it-IT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251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e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chart" Target="../charts/chart2.xml"/><Relationship Id="rId16" Type="http://schemas.openxmlformats.org/officeDocument/2006/relationships/image" Target="../media/image15.png"/><Relationship Id="rId20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jpeg"/><Relationship Id="rId22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7" Type="http://schemas.openxmlformats.org/officeDocument/2006/relationships/image" Target="../media/image25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jpe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3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7" Type="http://schemas.openxmlformats.org/officeDocument/2006/relationships/chart" Target="../charts/chart11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2"/>
          <p:cNvSpPr txBox="1">
            <a:spLocks noChangeArrowheads="1"/>
          </p:cNvSpPr>
          <p:nvPr/>
        </p:nvSpPr>
        <p:spPr bwMode="auto">
          <a:xfrm>
            <a:off x="3288090" y="3376778"/>
            <a:ext cx="4350743" cy="400110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000" b="1" dirty="0" smtClean="0">
                <a:ln w="11430"/>
                <a:solidFill>
                  <a:srgbClr val="1F4E79"/>
                </a:solidFill>
                <a:latin typeface="Calibri" pitchFamily="34" charset="0"/>
              </a:rPr>
              <a:t>Annual </a:t>
            </a:r>
            <a:r>
              <a:rPr lang="it-IT" sz="2000" b="1" dirty="0" err="1" smtClean="0">
                <a:ln w="11430"/>
                <a:solidFill>
                  <a:srgbClr val="1F4E79"/>
                </a:solidFill>
                <a:latin typeface="Calibri" pitchFamily="34" charset="0"/>
              </a:rPr>
              <a:t>Ordinary</a:t>
            </a:r>
            <a:r>
              <a:rPr lang="it-IT" sz="2000" b="1" dirty="0" smtClean="0">
                <a:ln w="11430"/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2000" b="1" dirty="0" err="1" smtClean="0">
                <a:ln w="11430"/>
                <a:solidFill>
                  <a:srgbClr val="1F4E79"/>
                </a:solidFill>
                <a:latin typeface="Calibri" pitchFamily="34" charset="0"/>
              </a:rPr>
              <a:t>Shareholders</a:t>
            </a:r>
            <a:r>
              <a:rPr lang="it-IT" sz="2000" b="1" dirty="0" smtClean="0">
                <a:ln w="11430"/>
                <a:solidFill>
                  <a:srgbClr val="1F4E79"/>
                </a:solidFill>
                <a:latin typeface="Calibri" pitchFamily="34" charset="0"/>
              </a:rPr>
              <a:t> Meeting</a:t>
            </a:r>
            <a:endParaRPr lang="it-IT" sz="2000" b="1" dirty="0">
              <a:ln w="11430"/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3" name="Text Box 71"/>
          <p:cNvSpPr txBox="1">
            <a:spLocks noChangeArrowheads="1"/>
          </p:cNvSpPr>
          <p:nvPr/>
        </p:nvSpPr>
        <p:spPr bwMode="auto">
          <a:xfrm>
            <a:off x="3288090" y="3914771"/>
            <a:ext cx="2036711" cy="338554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1600" i="1" dirty="0" smtClean="0">
                <a:ln w="11430"/>
                <a:solidFill>
                  <a:srgbClr val="1F4E79"/>
                </a:solidFill>
                <a:latin typeface="Calibri" pitchFamily="34" charset="0"/>
              </a:rPr>
              <a:t>Rome, April 15</a:t>
            </a:r>
            <a:r>
              <a:rPr lang="it-IT" sz="1600" i="1" baseline="30000" dirty="0" smtClean="0">
                <a:ln w="11430"/>
                <a:solidFill>
                  <a:srgbClr val="1F4E79"/>
                </a:solidFill>
                <a:latin typeface="Calibri" pitchFamily="34" charset="0"/>
              </a:rPr>
              <a:t>th</a:t>
            </a:r>
            <a:r>
              <a:rPr lang="it-IT" sz="1600" i="1" dirty="0" smtClean="0">
                <a:ln w="11430"/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1600" i="1" dirty="0" smtClean="0">
                <a:ln w="11430"/>
                <a:solidFill>
                  <a:srgbClr val="1F4E79"/>
                </a:solidFill>
                <a:latin typeface="Calibri" pitchFamily="34" charset="0"/>
              </a:rPr>
              <a:t>2019</a:t>
            </a:r>
            <a:endParaRPr lang="it-IT" sz="1600" i="1" dirty="0">
              <a:ln w="11430"/>
              <a:solidFill>
                <a:srgbClr val="1F4E79"/>
              </a:solidFill>
              <a:latin typeface="Calibri" pitchFamily="34" charset="0"/>
            </a:endParaRPr>
          </a:p>
        </p:txBody>
      </p:sp>
      <p:pic>
        <p:nvPicPr>
          <p:cNvPr id="4" name="Picture 2" descr="Caltagirone Edito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066" y="2512682"/>
            <a:ext cx="3369463" cy="556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80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2"/>
          <p:cNvSpPr txBox="1">
            <a:spLocks noChangeArrowheads="1"/>
          </p:cNvSpPr>
          <p:nvPr/>
        </p:nvSpPr>
        <p:spPr bwMode="auto">
          <a:xfrm>
            <a:off x="3288090" y="3376778"/>
            <a:ext cx="4350743" cy="400110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000" b="1" dirty="0" smtClean="0">
                <a:ln w="11430"/>
                <a:solidFill>
                  <a:srgbClr val="1F4E79"/>
                </a:solidFill>
                <a:latin typeface="Calibri" pitchFamily="34" charset="0"/>
              </a:rPr>
              <a:t>Annual </a:t>
            </a:r>
            <a:r>
              <a:rPr lang="it-IT" sz="2000" b="1" dirty="0" err="1" smtClean="0">
                <a:ln w="11430"/>
                <a:solidFill>
                  <a:srgbClr val="1F4E79"/>
                </a:solidFill>
                <a:latin typeface="Calibri" pitchFamily="34" charset="0"/>
              </a:rPr>
              <a:t>Ordinary</a:t>
            </a:r>
            <a:r>
              <a:rPr lang="it-IT" sz="2000" b="1" dirty="0" smtClean="0">
                <a:ln w="11430"/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2000" b="1" dirty="0" err="1" smtClean="0">
                <a:ln w="11430"/>
                <a:solidFill>
                  <a:srgbClr val="1F4E79"/>
                </a:solidFill>
                <a:latin typeface="Calibri" pitchFamily="34" charset="0"/>
              </a:rPr>
              <a:t>Shareholders</a:t>
            </a:r>
            <a:r>
              <a:rPr lang="it-IT" sz="2000" b="1" dirty="0" smtClean="0">
                <a:ln w="11430"/>
                <a:solidFill>
                  <a:srgbClr val="1F4E79"/>
                </a:solidFill>
                <a:latin typeface="Calibri" pitchFamily="34" charset="0"/>
              </a:rPr>
              <a:t> Meeting</a:t>
            </a:r>
            <a:endParaRPr lang="it-IT" sz="2000" b="1" dirty="0">
              <a:ln w="11430"/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3" name="Text Box 71"/>
          <p:cNvSpPr txBox="1">
            <a:spLocks noChangeArrowheads="1"/>
          </p:cNvSpPr>
          <p:nvPr/>
        </p:nvSpPr>
        <p:spPr bwMode="auto">
          <a:xfrm>
            <a:off x="3288090" y="3914771"/>
            <a:ext cx="2036711" cy="338554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1600" i="1" dirty="0" smtClean="0">
                <a:ln w="11430"/>
                <a:solidFill>
                  <a:srgbClr val="1F4E79"/>
                </a:solidFill>
                <a:latin typeface="Calibri" pitchFamily="34" charset="0"/>
              </a:rPr>
              <a:t>Rome, April 15</a:t>
            </a:r>
            <a:r>
              <a:rPr lang="it-IT" sz="1600" i="1" baseline="30000" dirty="0" smtClean="0">
                <a:ln w="11430"/>
                <a:solidFill>
                  <a:srgbClr val="1F4E79"/>
                </a:solidFill>
                <a:latin typeface="Calibri" pitchFamily="34" charset="0"/>
              </a:rPr>
              <a:t>th</a:t>
            </a:r>
            <a:r>
              <a:rPr lang="it-IT" sz="1600" i="1" dirty="0" smtClean="0">
                <a:ln w="11430"/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1600" i="1" dirty="0" smtClean="0">
                <a:ln w="11430"/>
                <a:solidFill>
                  <a:srgbClr val="1F4E79"/>
                </a:solidFill>
                <a:latin typeface="Calibri" pitchFamily="34" charset="0"/>
              </a:rPr>
              <a:t>2019</a:t>
            </a:r>
            <a:endParaRPr lang="it-IT" sz="1600" i="1" dirty="0">
              <a:ln w="11430"/>
              <a:solidFill>
                <a:srgbClr val="1F4E79"/>
              </a:solidFill>
              <a:latin typeface="Calibri" pitchFamily="34" charset="0"/>
            </a:endParaRPr>
          </a:p>
        </p:txBody>
      </p:sp>
      <p:pic>
        <p:nvPicPr>
          <p:cNvPr id="4" name="Picture 2" descr="Caltagirone Edito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066" y="2512682"/>
            <a:ext cx="3369463" cy="556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979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2018 </a:t>
            </a:r>
            <a:r>
              <a:rPr lang="it-IT" dirty="0" err="1" smtClean="0"/>
              <a:t>Results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C3B85-9911-449A-9986-E4A1E57D3F7A}" type="slidenum">
              <a:rPr lang="it-IT" smtClean="0"/>
              <a:pPr/>
              <a:t>2</a:t>
            </a:fld>
            <a:endParaRPr lang="it-IT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758029"/>
              </p:ext>
            </p:extLst>
          </p:nvPr>
        </p:nvGraphicFramePr>
        <p:xfrm>
          <a:off x="683568" y="985187"/>
          <a:ext cx="4608513" cy="4881201"/>
        </p:xfrm>
        <a:graphic>
          <a:graphicData uri="http://schemas.openxmlformats.org/drawingml/2006/table">
            <a:tbl>
              <a:tblPr/>
              <a:tblGrid>
                <a:gridCol w="28083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400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60107"/>
              </a:tblGrid>
              <a:tr h="19829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1" u="none" strike="noStrike" dirty="0"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Euro </a:t>
                      </a:r>
                      <a:r>
                        <a:rPr lang="it-IT" sz="1100" b="1" i="1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thousand</a:t>
                      </a:r>
                      <a:endParaRPr lang="it-IT" sz="1100" b="1" i="1" u="none" strike="noStrike" dirty="0"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2017</a:t>
                      </a:r>
                      <a:endParaRPr lang="it-IT" sz="1100" b="1" i="0" u="none" strike="noStrike" kern="1200" dirty="0"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8994" marR="8994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2018</a:t>
                      </a:r>
                      <a:endParaRPr lang="it-IT" sz="1100" b="1" i="0" u="none" strike="noStrike" kern="1200" dirty="0"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8994" marR="8994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833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 err="1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Circulation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1899" marR="8994" marT="8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71,736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65,825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Advertising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76,331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70,383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Web</a:t>
                      </a:r>
                      <a:r>
                        <a:rPr lang="it-IT" sz="1200" b="0" i="0" u="none" strike="noStrike" baseline="0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lang="it-IT" sz="1200" b="0" i="0" u="none" strike="noStrike" baseline="0" dirty="0" err="1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circulation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1,533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2,556</a:t>
                      </a:r>
                      <a:endParaRPr lang="it-IT" sz="1200" b="0" i="0" u="none" strike="noStrike" dirty="0" smtClean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203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Promotion</a:t>
                      </a:r>
                      <a:endParaRPr lang="it-IT" sz="1200" b="0" i="0" u="none" strike="noStrike" dirty="0" smtClean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812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410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 err="1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Other</a:t>
                      </a:r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lang="it-IT" sz="1200" b="0" i="0" u="none" strike="noStrike" dirty="0" err="1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operating</a:t>
                      </a:r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lang="it-IT" sz="1200" b="0" i="0" u="none" strike="noStrike" dirty="0" err="1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revenues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4,897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4,790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432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Total </a:t>
                      </a:r>
                      <a:r>
                        <a:rPr lang="it-IT" sz="1200" b="1" i="0" u="none" strike="noStrike" dirty="0" err="1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operating</a:t>
                      </a:r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lang="it-IT" sz="1200" b="1" i="0" u="none" strike="noStrike" dirty="0" err="1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revenues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155,309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143,964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4567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 err="1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Raw</a:t>
                      </a:r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lang="it-IT" sz="1200" b="0" i="0" u="none" strike="noStrike" dirty="0" err="1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materials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</a:t>
                      </a:r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13,548</a:t>
                      </a:r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</a:t>
                      </a:r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12,368</a:t>
                      </a:r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4333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 err="1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Personnel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</a:t>
                      </a:r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64,395</a:t>
                      </a:r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</a:t>
                      </a:r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58,005</a:t>
                      </a:r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4099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 err="1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Other</a:t>
                      </a:r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lang="it-IT" sz="1200" b="0" i="0" u="none" strike="noStrike" dirty="0" err="1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operating</a:t>
                      </a:r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lang="it-IT" sz="1200" b="0" i="0" u="none" strike="noStrike" dirty="0" err="1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costs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</a:t>
                      </a:r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77,488</a:t>
                      </a:r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</a:t>
                      </a:r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72,781</a:t>
                      </a:r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3567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EBITDA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(122)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810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9565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D&amp;A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</a:t>
                      </a:r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43,292</a:t>
                      </a:r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</a:t>
                      </a:r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18,247</a:t>
                      </a:r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7233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EBIT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</a:t>
                      </a:r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43,414</a:t>
                      </a:r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</a:t>
                      </a:r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17,437</a:t>
                      </a:r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0432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Financial </a:t>
                      </a:r>
                      <a:r>
                        <a:rPr lang="it-IT" sz="1200" b="0" i="0" u="none" strike="noStrike" dirty="0" err="1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incomes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4,641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5,699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0432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Financial </a:t>
                      </a:r>
                      <a:r>
                        <a:rPr lang="it-IT" sz="1200" b="0" i="0" u="none" strike="noStrike" dirty="0" err="1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charges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(867)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(740)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0432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2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Financial </a:t>
                      </a:r>
                      <a:r>
                        <a:rPr lang="it-IT" sz="1200" b="1" i="0" u="none" strike="noStrike" kern="1200" dirty="0" err="1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Result</a:t>
                      </a:r>
                      <a:endParaRPr lang="it-IT" sz="1200" b="1" i="0" u="none" strike="noStrike" kern="1200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2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3,774</a:t>
                      </a:r>
                      <a:endParaRPr lang="it-IT" sz="1200" b="1" i="0" u="none" strike="noStrike" kern="1200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2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4,959</a:t>
                      </a:r>
                      <a:endParaRPr lang="it-IT" sz="1200" b="1" i="0" u="none" strike="noStrike" kern="1200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9409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 err="1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Pretax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</a:t>
                      </a:r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39,640</a:t>
                      </a:r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</a:t>
                      </a:r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12,478</a:t>
                      </a:r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0432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 err="1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Taxes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10,007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4,180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0432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Net </a:t>
                      </a:r>
                      <a:r>
                        <a:rPr lang="it-IT" sz="1200" b="1" i="0" u="none" strike="noStrike" dirty="0" err="1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Income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</a:t>
                      </a:r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29,633</a:t>
                      </a:r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</a:t>
                      </a:r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8,298</a:t>
                      </a:r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0432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 err="1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Minority</a:t>
                      </a:r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lang="it-IT" sz="1200" b="0" i="0" u="none" strike="noStrike" dirty="0" err="1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Income</a:t>
                      </a:r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-</a:t>
                      </a:r>
                      <a:endParaRPr lang="it-IT" sz="1200" b="1" i="0" u="none" strike="noStrike" kern="1200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-</a:t>
                      </a:r>
                      <a:endParaRPr lang="it-IT" sz="1200" b="1" i="0" u="none" strike="noStrike" kern="1200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0432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Group Net </a:t>
                      </a:r>
                      <a:r>
                        <a:rPr lang="it-IT" sz="1200" b="1" i="0" u="none" strike="noStrike" dirty="0" err="1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Income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</a:t>
                      </a:r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29,633</a:t>
                      </a:r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</a:t>
                      </a:r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8,298</a:t>
                      </a:r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7" name="Fumetto 1 6"/>
          <p:cNvSpPr/>
          <p:nvPr/>
        </p:nvSpPr>
        <p:spPr bwMode="auto">
          <a:xfrm>
            <a:off x="5580111" y="3327237"/>
            <a:ext cx="3411122" cy="1210186"/>
          </a:xfrm>
          <a:prstGeom prst="wedgeRectCallout">
            <a:avLst>
              <a:gd name="adj1" fmla="val -57679"/>
              <a:gd name="adj2" fmla="val -21661"/>
            </a:avLst>
          </a:prstGeom>
          <a:solidFill>
            <a:schemeClr val="bg1"/>
          </a:solidFill>
          <a:ln w="12700" cap="rnd" cmpd="sng" algn="ctr">
            <a:solidFill>
              <a:srgbClr val="1F4E7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fontAlgn="ctr">
              <a:buFont typeface="Wingdings" panose="05000000000000000000" pitchFamily="2" charset="2"/>
              <a:buChar char="§"/>
            </a:pPr>
            <a:r>
              <a:rPr lang="it-IT" sz="1200" dirty="0">
                <a:solidFill>
                  <a:srgbClr val="003399"/>
                </a:solidFill>
                <a:latin typeface="Calibri" pitchFamily="34" charset="0"/>
              </a:rPr>
              <a:t>€ 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14,6 m </a:t>
            </a:r>
            <a:r>
              <a:rPr lang="it-IT" sz="1200" dirty="0" err="1" smtClean="0">
                <a:solidFill>
                  <a:srgbClr val="003399"/>
                </a:solidFill>
                <a:latin typeface="Calibri" pitchFamily="34" charset="0"/>
              </a:rPr>
              <a:t>intangible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 </a:t>
            </a:r>
            <a:r>
              <a:rPr lang="it-IT" sz="1200" dirty="0" err="1" smtClean="0">
                <a:solidFill>
                  <a:srgbClr val="003399"/>
                </a:solidFill>
                <a:latin typeface="Calibri" pitchFamily="34" charset="0"/>
              </a:rPr>
              <a:t>impairment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 (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€ 35,1 m 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in 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2017)</a:t>
            </a:r>
            <a:endParaRPr lang="it-IT" sz="1200" dirty="0">
              <a:solidFill>
                <a:srgbClr val="003399"/>
              </a:solidFill>
              <a:latin typeface="Calibri" pitchFamily="34" charset="0"/>
            </a:endParaRPr>
          </a:p>
          <a:p>
            <a:pPr marL="171450" indent="-171450" fontAlgn="ctr">
              <a:buFont typeface="Wingdings" panose="05000000000000000000" pitchFamily="2" charset="2"/>
              <a:buChar char="§"/>
            </a:pPr>
            <a:r>
              <a:rPr lang="it-IT" sz="1200" dirty="0">
                <a:solidFill>
                  <a:srgbClr val="003399"/>
                </a:solidFill>
                <a:latin typeface="Calibri" pitchFamily="34" charset="0"/>
              </a:rPr>
              <a:t>€ 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2,8 m 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for </a:t>
            </a:r>
            <a:r>
              <a:rPr lang="it-IT" sz="1200" dirty="0" err="1" smtClean="0">
                <a:solidFill>
                  <a:srgbClr val="003399"/>
                </a:solidFill>
                <a:latin typeface="Calibri" pitchFamily="34" charset="0"/>
              </a:rPr>
              <a:t>amortizations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 (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€6,6 m 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in 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2017)</a:t>
            </a:r>
            <a:endParaRPr lang="it-IT" sz="1200" dirty="0">
              <a:solidFill>
                <a:srgbClr val="003399"/>
              </a:solidFill>
              <a:latin typeface="Calibri" pitchFamily="34" charset="0"/>
            </a:endParaRPr>
          </a:p>
          <a:p>
            <a:pPr marL="171450" indent="-171450" fontAlgn="ctr">
              <a:buFont typeface="Wingdings" panose="05000000000000000000" pitchFamily="2" charset="2"/>
              <a:buChar char="§"/>
            </a:pP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€479 </a:t>
            </a:r>
            <a:r>
              <a:rPr lang="it-IT" sz="1200" dirty="0" err="1" smtClean="0">
                <a:solidFill>
                  <a:srgbClr val="003399"/>
                </a:solidFill>
                <a:latin typeface="Calibri" pitchFamily="34" charset="0"/>
              </a:rPr>
              <a:t>thousand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 for </a:t>
            </a:r>
            <a:r>
              <a:rPr lang="it-IT" sz="1200" dirty="0" err="1" smtClean="0">
                <a:solidFill>
                  <a:srgbClr val="003399"/>
                </a:solidFill>
                <a:latin typeface="Calibri" pitchFamily="34" charset="0"/>
              </a:rPr>
              <a:t>provision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 for </a:t>
            </a:r>
            <a:r>
              <a:rPr lang="it-IT" sz="1200" dirty="0" err="1" smtClean="0">
                <a:solidFill>
                  <a:srgbClr val="003399"/>
                </a:solidFill>
                <a:latin typeface="Calibri" pitchFamily="34" charset="0"/>
              </a:rPr>
              <a:t>risk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 (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€ 1,4 m 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in 2017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)</a:t>
            </a:r>
            <a:endParaRPr lang="it-IT" sz="1200" dirty="0">
              <a:solidFill>
                <a:srgbClr val="003399"/>
              </a:solidFill>
              <a:latin typeface="Calibri" pitchFamily="34" charset="0"/>
            </a:endParaRPr>
          </a:p>
          <a:p>
            <a:pPr fontAlgn="ctr"/>
            <a:endParaRPr lang="it-IT" sz="1200" dirty="0">
              <a:solidFill>
                <a:srgbClr val="003399"/>
              </a:solidFill>
              <a:latin typeface="Calibri" pitchFamily="34" charset="0"/>
            </a:endParaRPr>
          </a:p>
        </p:txBody>
      </p:sp>
      <p:sp>
        <p:nvSpPr>
          <p:cNvPr id="8" name="Fumetto 1 8"/>
          <p:cNvSpPr/>
          <p:nvPr/>
        </p:nvSpPr>
        <p:spPr bwMode="auto">
          <a:xfrm>
            <a:off x="5580111" y="2569286"/>
            <a:ext cx="3400221" cy="287253"/>
          </a:xfrm>
          <a:prstGeom prst="wedgeRectCallout">
            <a:avLst>
              <a:gd name="adj1" fmla="val -58199"/>
              <a:gd name="adj2" fmla="val 43525"/>
            </a:avLst>
          </a:prstGeom>
          <a:solidFill>
            <a:schemeClr val="bg1"/>
          </a:solidFill>
          <a:ln w="12700" cap="rnd" cmpd="sng" algn="ctr">
            <a:solidFill>
              <a:srgbClr val="1F4E7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it-IT" sz="1200" dirty="0">
                <a:solidFill>
                  <a:srgbClr val="003399"/>
                </a:solidFill>
                <a:latin typeface="Calibri" pitchFamily="34" charset="0"/>
              </a:rPr>
              <a:t>€ 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1,7 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m </a:t>
            </a:r>
            <a:r>
              <a:rPr lang="it-IT" sz="1200" dirty="0" err="1" smtClean="0">
                <a:solidFill>
                  <a:srgbClr val="003399"/>
                </a:solidFill>
                <a:latin typeface="Calibri" pitchFamily="34" charset="0"/>
              </a:rPr>
              <a:t>restructuring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 </a:t>
            </a:r>
            <a:r>
              <a:rPr lang="it-IT" sz="1200" dirty="0" err="1" smtClean="0">
                <a:solidFill>
                  <a:srgbClr val="003399"/>
                </a:solidFill>
                <a:latin typeface="Calibri" pitchFamily="34" charset="0"/>
              </a:rPr>
              <a:t>charges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 (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€ 3,7 m 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in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 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2017)</a:t>
            </a:r>
            <a:endParaRPr lang="it-IT" sz="1200" dirty="0">
              <a:solidFill>
                <a:srgbClr val="003399"/>
              </a:solidFill>
              <a:latin typeface="Calibri" pitchFamily="34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042000" y="6259017"/>
            <a:ext cx="4860000" cy="48474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bIns="0">
            <a:spAutoFit/>
          </a:bodyPr>
          <a:lstStyle/>
          <a:p>
            <a:pPr defTabSz="179388" eaLnBrk="0" hangingPunct="0">
              <a:lnSpc>
                <a:spcPct val="75000"/>
              </a:lnSpc>
              <a:spcBef>
                <a:spcPct val="50000"/>
              </a:spcBef>
              <a:buClr>
                <a:schemeClr val="bg1"/>
              </a:buClr>
            </a:pP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N.B</a:t>
            </a: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.: </a:t>
            </a:r>
            <a:r>
              <a:rPr lang="en-US" sz="1050" i="1" dirty="0" smtClean="0">
                <a:solidFill>
                  <a:srgbClr val="1F4E79"/>
                </a:solidFill>
                <a:latin typeface="Calibri" pitchFamily="34" charset="0"/>
              </a:rPr>
              <a:t>Starting </a:t>
            </a:r>
            <a:r>
              <a:rPr lang="en-US" sz="1050" i="1" dirty="0">
                <a:solidFill>
                  <a:srgbClr val="1F4E79"/>
                </a:solidFill>
                <a:latin typeface="Calibri" pitchFamily="34" charset="0"/>
              </a:rPr>
              <a:t>from January </a:t>
            </a:r>
            <a:r>
              <a:rPr lang="en-US" sz="1050" i="1" dirty="0" smtClean="0">
                <a:solidFill>
                  <a:srgbClr val="1F4E79"/>
                </a:solidFill>
                <a:latin typeface="Calibri" pitchFamily="34" charset="0"/>
              </a:rPr>
              <a:t>1</a:t>
            </a:r>
            <a:r>
              <a:rPr lang="en-US" sz="1050" i="1" baseline="30000" dirty="0" smtClean="0">
                <a:solidFill>
                  <a:srgbClr val="1F4E79"/>
                </a:solidFill>
                <a:latin typeface="Calibri" pitchFamily="34" charset="0"/>
              </a:rPr>
              <a:t>st</a:t>
            </a:r>
            <a:r>
              <a:rPr lang="en-US" sz="1050" i="1" dirty="0" smtClean="0">
                <a:solidFill>
                  <a:srgbClr val="1F4E79"/>
                </a:solidFill>
                <a:latin typeface="Calibri" pitchFamily="34" charset="0"/>
              </a:rPr>
              <a:t>, </a:t>
            </a:r>
            <a:r>
              <a:rPr lang="en-US" sz="1050" i="1" dirty="0">
                <a:solidFill>
                  <a:srgbClr val="1F4E79"/>
                </a:solidFill>
                <a:latin typeface="Calibri" pitchFamily="34" charset="0"/>
              </a:rPr>
              <a:t>2018, </a:t>
            </a:r>
            <a:r>
              <a:rPr lang="en-US" sz="1050" i="1" dirty="0" smtClean="0">
                <a:solidFill>
                  <a:srgbClr val="1F4E79"/>
                </a:solidFill>
                <a:latin typeface="Calibri" pitchFamily="34" charset="0"/>
              </a:rPr>
              <a:t>in accordance with the </a:t>
            </a:r>
            <a:r>
              <a:rPr lang="en-US" sz="1050" i="1" dirty="0">
                <a:solidFill>
                  <a:srgbClr val="1F4E79"/>
                </a:solidFill>
                <a:latin typeface="Calibri" pitchFamily="34" charset="0"/>
              </a:rPr>
              <a:t>new accounting </a:t>
            </a:r>
            <a:r>
              <a:rPr lang="en-US" sz="1050" i="1" dirty="0" smtClean="0">
                <a:solidFill>
                  <a:srgbClr val="1F4E79"/>
                </a:solidFill>
                <a:latin typeface="Calibri" pitchFamily="34" charset="0"/>
              </a:rPr>
              <a:t>standard </a:t>
            </a:r>
            <a:r>
              <a:rPr lang="en-US" sz="1050" i="1" dirty="0">
                <a:solidFill>
                  <a:srgbClr val="1F4E79"/>
                </a:solidFill>
                <a:latin typeface="Calibri" pitchFamily="34" charset="0"/>
              </a:rPr>
              <a:t>IFRS </a:t>
            </a:r>
            <a:r>
              <a:rPr lang="en-US" sz="1050" i="1" dirty="0" smtClean="0">
                <a:solidFill>
                  <a:srgbClr val="1F4E79"/>
                </a:solidFill>
                <a:latin typeface="Calibri" pitchFamily="34" charset="0"/>
              </a:rPr>
              <a:t>15, circulation </a:t>
            </a:r>
            <a:r>
              <a:rPr lang="en-US" sz="1050" i="1" dirty="0">
                <a:solidFill>
                  <a:srgbClr val="1F4E79"/>
                </a:solidFill>
                <a:latin typeface="Calibri" pitchFamily="34" charset="0"/>
              </a:rPr>
              <a:t>revenues </a:t>
            </a:r>
            <a:r>
              <a:rPr lang="en-US" sz="1050" i="1" dirty="0" smtClean="0">
                <a:solidFill>
                  <a:srgbClr val="1F4E79"/>
                </a:solidFill>
                <a:latin typeface="Calibri" pitchFamily="34" charset="0"/>
              </a:rPr>
              <a:t>are stated gross of all margins and the advertising incomes are stated net of </a:t>
            </a:r>
            <a:r>
              <a:rPr lang="en-US" sz="1050" i="1" dirty="0">
                <a:solidFill>
                  <a:srgbClr val="1F4E79"/>
                </a:solidFill>
                <a:latin typeface="Calibri" pitchFamily="34" charset="0"/>
              </a:rPr>
              <a:t>the publisher fees resulting from the collection of advertising on behalf of third-party </a:t>
            </a:r>
            <a:r>
              <a:rPr lang="en-US" sz="1050" i="1" dirty="0" smtClean="0">
                <a:solidFill>
                  <a:srgbClr val="1F4E79"/>
                </a:solidFill>
                <a:latin typeface="Calibri" pitchFamily="34" charset="0"/>
              </a:rPr>
              <a:t>publishers; 2017 results have been restated consequently.</a:t>
            </a:r>
            <a:endParaRPr lang="it-IT" sz="1050" i="1" dirty="0">
              <a:solidFill>
                <a:srgbClr val="1F4E7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85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Group Audience: the </a:t>
            </a:r>
            <a:r>
              <a:rPr lang="it-IT" dirty="0" err="1" smtClean="0"/>
              <a:t>readers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C3B85-9911-449A-9986-E4A1E57D3F7A}" type="slidenum">
              <a:rPr lang="it-IT" smtClean="0"/>
              <a:pPr/>
              <a:t>3</a:t>
            </a:fld>
            <a:endParaRPr lang="it-IT" dirty="0"/>
          </a:p>
        </p:txBody>
      </p:sp>
      <p:graphicFrame>
        <p:nvGraphicFramePr>
          <p:cNvPr id="47" name="Grafico 46"/>
          <p:cNvGraphicFramePr/>
          <p:nvPr>
            <p:extLst>
              <p:ext uri="{D42A27DB-BD31-4B8C-83A1-F6EECF244321}">
                <p14:modId xmlns:p14="http://schemas.microsoft.com/office/powerpoint/2010/main" val="4283952906"/>
              </p:ext>
            </p:extLst>
          </p:nvPr>
        </p:nvGraphicFramePr>
        <p:xfrm>
          <a:off x="1524000" y="8771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8" name="Rectangle 12"/>
          <p:cNvSpPr>
            <a:spLocks noChangeArrowheads="1"/>
          </p:cNvSpPr>
          <p:nvPr/>
        </p:nvSpPr>
        <p:spPr bwMode="auto">
          <a:xfrm>
            <a:off x="431027" y="5146891"/>
            <a:ext cx="8173421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2000" b="1" dirty="0">
                <a:solidFill>
                  <a:srgbClr val="1F4E79"/>
                </a:solidFill>
                <a:latin typeface="Calibri" pitchFamily="34" charset="0"/>
              </a:rPr>
              <a:t>Caltagirone Editore </a:t>
            </a:r>
            <a:r>
              <a:rPr lang="it-IT" sz="2000" b="1" dirty="0" err="1" smtClean="0">
                <a:solidFill>
                  <a:srgbClr val="1F4E79"/>
                </a:solidFill>
                <a:latin typeface="Calibri" pitchFamily="34" charset="0"/>
              </a:rPr>
              <a:t>is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 the </a:t>
            </a:r>
            <a:r>
              <a:rPr lang="it-IT" sz="2000" b="1" dirty="0" err="1" smtClean="0">
                <a:solidFill>
                  <a:srgbClr val="1F4E79"/>
                </a:solidFill>
                <a:latin typeface="Calibri" pitchFamily="34" charset="0"/>
              </a:rPr>
              <a:t>second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2000" b="1" dirty="0" err="1" smtClean="0">
                <a:solidFill>
                  <a:srgbClr val="1F4E79"/>
                </a:solidFill>
                <a:latin typeface="Calibri" pitchFamily="34" charset="0"/>
              </a:rPr>
              <a:t>italian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2000" b="1" dirty="0" err="1" smtClean="0">
                <a:solidFill>
                  <a:srgbClr val="1F4E79"/>
                </a:solidFill>
                <a:latin typeface="Calibri" pitchFamily="34" charset="0"/>
              </a:rPr>
              <a:t>publishing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2000" b="1" dirty="0" err="1" smtClean="0">
                <a:solidFill>
                  <a:srgbClr val="1F4E79"/>
                </a:solidFill>
                <a:latin typeface="Calibri" pitchFamily="34" charset="0"/>
              </a:rPr>
              <a:t>group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 with more </a:t>
            </a:r>
            <a:r>
              <a:rPr lang="it-IT" sz="2000" b="1" dirty="0" err="1" smtClean="0">
                <a:solidFill>
                  <a:srgbClr val="1F4E79"/>
                </a:solidFill>
                <a:latin typeface="Calibri" pitchFamily="34" charset="0"/>
              </a:rPr>
              <a:t>than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 23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% 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of </a:t>
            </a:r>
            <a:r>
              <a:rPr lang="it-IT" sz="2000" b="1" dirty="0" err="1" smtClean="0">
                <a:solidFill>
                  <a:srgbClr val="1F4E79"/>
                </a:solidFill>
                <a:latin typeface="Calibri" pitchFamily="34" charset="0"/>
              </a:rPr>
              <a:t>average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2000" b="1" dirty="0" err="1" smtClean="0">
                <a:solidFill>
                  <a:srgbClr val="1F4E79"/>
                </a:solidFill>
                <a:latin typeface="Calibri" pitchFamily="34" charset="0"/>
              </a:rPr>
              <a:t>daily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2000" b="1" dirty="0" err="1" smtClean="0">
                <a:solidFill>
                  <a:srgbClr val="1F4E79"/>
                </a:solidFill>
                <a:latin typeface="Calibri" pitchFamily="34" charset="0"/>
              </a:rPr>
              <a:t>readers</a:t>
            </a:r>
            <a:r>
              <a:rPr lang="it-IT" sz="1600" b="1" baseline="30000" dirty="0" smtClean="0">
                <a:solidFill>
                  <a:srgbClr val="1F4E79"/>
                </a:solidFill>
                <a:latin typeface="Calibri" pitchFamily="34" charset="0"/>
              </a:rPr>
              <a:t>*</a:t>
            </a:r>
            <a:endParaRPr lang="it-IT" sz="200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3177000" y="6351909"/>
            <a:ext cx="5051395" cy="23583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bIns="0">
            <a:spAutoFit/>
          </a:bodyPr>
          <a:lstStyle/>
          <a:p>
            <a:pPr marL="180975" indent="-180975" defTabSz="179388" eaLnBrk="0" hangingPunct="0">
              <a:lnSpc>
                <a:spcPct val="75000"/>
              </a:lnSpc>
              <a:spcBef>
                <a:spcPct val="50000"/>
              </a:spcBef>
              <a:buClr>
                <a:srgbClr val="FF0000"/>
              </a:buClr>
            </a:pP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*	</a:t>
            </a: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Source: </a:t>
            </a:r>
            <a:r>
              <a:rPr lang="it-IT" sz="1000" dirty="0" err="1">
                <a:solidFill>
                  <a:srgbClr val="1F4E79"/>
                </a:solidFill>
                <a:latin typeface="Calibri" pitchFamily="34" charset="0"/>
                <a:cs typeface="+mn-cs"/>
              </a:rPr>
              <a:t>Audipress</a:t>
            </a:r>
            <a:r>
              <a:rPr lang="it-IT" sz="1000" dirty="0">
                <a:solidFill>
                  <a:srgbClr val="1F4E79"/>
                </a:solidFill>
                <a:latin typeface="Calibri" pitchFamily="34" charset="0"/>
                <a:cs typeface="+mn-cs"/>
              </a:rPr>
              <a:t> </a:t>
            </a: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2018/III </a:t>
            </a: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(</a:t>
            </a:r>
            <a:r>
              <a:rPr lang="it-IT" sz="1000" dirty="0" err="1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paper</a:t>
            </a: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 + </a:t>
            </a: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replica) </a:t>
            </a:r>
            <a:r>
              <a:rPr lang="it-IT" sz="1000" dirty="0" err="1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excluding</a:t>
            </a: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 </a:t>
            </a:r>
            <a:r>
              <a:rPr lang="it-IT" sz="1000" dirty="0" err="1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specialized</a:t>
            </a: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 </a:t>
            </a:r>
            <a:r>
              <a:rPr lang="it-IT" sz="1000" dirty="0" err="1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newspapers</a:t>
            </a: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 (</a:t>
            </a:r>
            <a:r>
              <a:rPr lang="it-IT" sz="1000" dirty="0" err="1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financial</a:t>
            </a: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 and </a:t>
            </a:r>
            <a:r>
              <a:rPr lang="it-IT" sz="1000" dirty="0" err="1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sports</a:t>
            </a: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) and </a:t>
            </a:r>
            <a:r>
              <a:rPr lang="it-IT" sz="1000" dirty="0" err="1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including</a:t>
            </a: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 free press</a:t>
            </a:r>
            <a:endParaRPr lang="it-IT" sz="1000" dirty="0">
              <a:solidFill>
                <a:srgbClr val="1F4E79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51" name="Text Box 71"/>
          <p:cNvSpPr txBox="1">
            <a:spLocks noChangeArrowheads="1"/>
          </p:cNvSpPr>
          <p:nvPr/>
        </p:nvSpPr>
        <p:spPr bwMode="auto">
          <a:xfrm>
            <a:off x="2259107" y="2533126"/>
            <a:ext cx="572593" cy="276999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1200" b="1" dirty="0" smtClean="0">
                <a:ln w="11430"/>
                <a:solidFill>
                  <a:srgbClr val="1F4E79"/>
                </a:solidFill>
                <a:latin typeface="Calibri" pitchFamily="34" charset="0"/>
              </a:rPr>
              <a:t>36,6%</a:t>
            </a:r>
            <a:endParaRPr lang="it-IT" sz="1200" b="1" dirty="0">
              <a:ln w="11430"/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52" name="Text Box 71"/>
          <p:cNvSpPr txBox="1">
            <a:spLocks noChangeArrowheads="1"/>
          </p:cNvSpPr>
          <p:nvPr/>
        </p:nvSpPr>
        <p:spPr bwMode="auto">
          <a:xfrm>
            <a:off x="3563888" y="3102373"/>
            <a:ext cx="572593" cy="276999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1200" b="1" dirty="0" smtClean="0">
                <a:ln w="11430"/>
                <a:solidFill>
                  <a:schemeClr val="bg1"/>
                </a:solidFill>
                <a:latin typeface="Calibri" pitchFamily="34" charset="0"/>
              </a:rPr>
              <a:t>23,2%</a:t>
            </a:r>
            <a:endParaRPr lang="it-IT" sz="1200" b="1" dirty="0">
              <a:ln w="11430"/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3" name="Text Box 71"/>
          <p:cNvSpPr txBox="1">
            <a:spLocks noChangeArrowheads="1"/>
          </p:cNvSpPr>
          <p:nvPr/>
        </p:nvSpPr>
        <p:spPr bwMode="auto">
          <a:xfrm>
            <a:off x="4842000" y="3424621"/>
            <a:ext cx="572593" cy="276999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1200" b="1" dirty="0" smtClean="0">
                <a:ln w="11430"/>
                <a:solidFill>
                  <a:srgbClr val="1F4E79"/>
                </a:solidFill>
                <a:latin typeface="Calibri" pitchFamily="34" charset="0"/>
              </a:rPr>
              <a:t>14,5%</a:t>
            </a:r>
            <a:endParaRPr lang="it-IT" sz="1200" b="1" dirty="0">
              <a:ln w="11430"/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54" name="Text Box 71"/>
          <p:cNvSpPr txBox="1">
            <a:spLocks noChangeArrowheads="1"/>
          </p:cNvSpPr>
          <p:nvPr/>
        </p:nvSpPr>
        <p:spPr bwMode="auto">
          <a:xfrm>
            <a:off x="6147000" y="3556478"/>
            <a:ext cx="572593" cy="276999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1200" b="1" dirty="0" smtClean="0">
                <a:ln w="11430"/>
                <a:solidFill>
                  <a:srgbClr val="1F4E79"/>
                </a:solidFill>
                <a:latin typeface="Calibri" pitchFamily="34" charset="0"/>
              </a:rPr>
              <a:t>13,5%</a:t>
            </a:r>
            <a:endParaRPr lang="it-IT" sz="1200" b="1" dirty="0">
              <a:ln w="11430"/>
              <a:solidFill>
                <a:srgbClr val="1F4E79"/>
              </a:solidFill>
              <a:latin typeface="Calibri" pitchFamily="34" charset="0"/>
            </a:endParaRPr>
          </a:p>
        </p:txBody>
      </p:sp>
      <p:grpSp>
        <p:nvGrpSpPr>
          <p:cNvPr id="12" name="Gruppo 11"/>
          <p:cNvGrpSpPr/>
          <p:nvPr/>
        </p:nvGrpSpPr>
        <p:grpSpPr>
          <a:xfrm>
            <a:off x="5967000" y="1494000"/>
            <a:ext cx="2421695" cy="404069"/>
            <a:chOff x="5886098" y="4245827"/>
            <a:chExt cx="2421695" cy="404069"/>
          </a:xfrm>
        </p:grpSpPr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931891" y="4245827"/>
              <a:ext cx="2375902" cy="4040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bIns="0" anchor="t" anchorCtr="0"/>
            <a:lstStyle/>
            <a:p>
              <a:pPr algn="ctr" eaLnBrk="0" hangingPunct="0">
                <a:spcBef>
                  <a:spcPts val="1800"/>
                </a:spcBef>
              </a:pPr>
              <a:r>
                <a:rPr lang="it-IT" sz="1200" b="1" dirty="0" err="1" smtClean="0">
                  <a:solidFill>
                    <a:srgbClr val="1F4E79"/>
                  </a:solidFill>
                  <a:latin typeface="Calibri" pitchFamily="34" charset="0"/>
                </a:rPr>
                <a:t>Average</a:t>
              </a:r>
              <a:r>
                <a:rPr lang="it-IT" sz="1200" b="1" dirty="0" smtClean="0">
                  <a:solidFill>
                    <a:srgbClr val="1F4E79"/>
                  </a:solidFill>
                  <a:latin typeface="Calibri" pitchFamily="34" charset="0"/>
                </a:rPr>
                <a:t> </a:t>
              </a:r>
              <a:r>
                <a:rPr lang="it-IT" sz="1200" b="1" dirty="0" err="1" smtClean="0">
                  <a:solidFill>
                    <a:srgbClr val="1F4E79"/>
                  </a:solidFill>
                  <a:latin typeface="Calibri" pitchFamily="34" charset="0"/>
                </a:rPr>
                <a:t>daily</a:t>
              </a:r>
              <a:r>
                <a:rPr lang="it-IT" sz="1200" b="1" dirty="0" smtClean="0">
                  <a:solidFill>
                    <a:srgbClr val="1F4E79"/>
                  </a:solidFill>
                  <a:latin typeface="Calibri" pitchFamily="34" charset="0"/>
                </a:rPr>
                <a:t> </a:t>
              </a:r>
              <a:r>
                <a:rPr lang="it-IT" sz="1200" b="1" dirty="0" err="1" smtClean="0">
                  <a:solidFill>
                    <a:srgbClr val="1F4E79"/>
                  </a:solidFill>
                  <a:latin typeface="Calibri" pitchFamily="34" charset="0"/>
                </a:rPr>
                <a:t>readers</a:t>
              </a:r>
              <a:r>
                <a:rPr lang="it-IT" sz="1200" b="1" dirty="0" smtClean="0">
                  <a:solidFill>
                    <a:srgbClr val="1F4E79"/>
                  </a:solidFill>
                  <a:latin typeface="Calibri" pitchFamily="34" charset="0"/>
                </a:rPr>
                <a:t> </a:t>
              </a:r>
              <a:r>
                <a:rPr lang="it-IT" sz="1050" b="1" i="1" dirty="0" smtClean="0">
                  <a:solidFill>
                    <a:srgbClr val="1F4E79"/>
                  </a:solidFill>
                  <a:latin typeface="Calibri" pitchFamily="34" charset="0"/>
                </a:rPr>
                <a:t>(</a:t>
              </a:r>
              <a:r>
                <a:rPr lang="it-IT" sz="1050" b="1" i="1" dirty="0" err="1" smtClean="0">
                  <a:solidFill>
                    <a:srgbClr val="1F4E79"/>
                  </a:solidFill>
                  <a:latin typeface="Calibri" pitchFamily="34" charset="0"/>
                </a:rPr>
                <a:t>thousand</a:t>
              </a:r>
              <a:r>
                <a:rPr lang="it-IT" sz="1050" b="1" i="1" dirty="0" smtClean="0">
                  <a:solidFill>
                    <a:srgbClr val="1F4E79"/>
                  </a:solidFill>
                  <a:latin typeface="Calibri" pitchFamily="34" charset="0"/>
                </a:rPr>
                <a:t>)</a:t>
              </a:r>
              <a:endParaRPr lang="it-IT" sz="700" b="1" i="1" dirty="0">
                <a:solidFill>
                  <a:srgbClr val="1F4E79"/>
                </a:solidFill>
                <a:latin typeface="Calibri" pitchFamily="34" charset="0"/>
              </a:endParaRPr>
            </a:p>
          </p:txBody>
        </p:sp>
        <p:cxnSp>
          <p:nvCxnSpPr>
            <p:cNvPr id="14" name="Connettore 1 13"/>
            <p:cNvCxnSpPr/>
            <p:nvPr/>
          </p:nvCxnSpPr>
          <p:spPr>
            <a:xfrm>
              <a:off x="5886098" y="4464000"/>
              <a:ext cx="2375902" cy="0"/>
            </a:xfrm>
            <a:prstGeom prst="line">
              <a:avLst/>
            </a:prstGeom>
            <a:ln>
              <a:solidFill>
                <a:srgbClr val="1F4E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6959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afico 7"/>
          <p:cNvGraphicFramePr/>
          <p:nvPr>
            <p:extLst>
              <p:ext uri="{D42A27DB-BD31-4B8C-83A1-F6EECF244321}">
                <p14:modId xmlns:p14="http://schemas.microsoft.com/office/powerpoint/2010/main" val="3616167119"/>
              </p:ext>
            </p:extLst>
          </p:nvPr>
        </p:nvGraphicFramePr>
        <p:xfrm>
          <a:off x="2440433" y="754830"/>
          <a:ext cx="6096000" cy="499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8" name="Picture 4" descr="Risultati immagini per il resto del carlino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640" y="1804409"/>
            <a:ext cx="1271360" cy="340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2" descr="Immagine correlat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383" y="4654813"/>
            <a:ext cx="770617" cy="273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Group Audience: the </a:t>
            </a:r>
            <a:r>
              <a:rPr lang="it-IT" dirty="0" err="1"/>
              <a:t>readers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C3B85-9911-449A-9986-E4A1E57D3F7A}" type="slidenum">
              <a:rPr lang="it-IT" smtClean="0"/>
              <a:pPr/>
              <a:t>4</a:t>
            </a:fld>
            <a:endParaRPr lang="it-IT" dirty="0"/>
          </a:p>
        </p:txBody>
      </p:sp>
      <p:pic>
        <p:nvPicPr>
          <p:cNvPr id="7" name="Picture 6" descr="http://www.gedispa.it/uploads/tx_templavoila/lg_repuok_new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597" y="1069830"/>
            <a:ext cx="929403" cy="387252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 descr="http://www.gedispa.it/uploads/tx_templavoila/lg_lastampa_0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000" y="1339830"/>
            <a:ext cx="900000" cy="37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8" descr="http://www.caltagironeeditore.com/wp-content/uploads/2017/12/logo_messaggero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044" y="1527330"/>
            <a:ext cx="1005956" cy="446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4" descr="http://www.caltagironeeditore.com/wp-content/uploads/2017/12/logo_mattino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431" y="2315424"/>
            <a:ext cx="908569" cy="343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2" descr="http://www.caltagironeeditore.com/wp-content/uploads/2017/12/logo_leggo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842" y="2586203"/>
            <a:ext cx="637158" cy="241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6" descr="http://www.caltagironeeditore.com/wp-content/uploads/2017/12/logo_gazz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771" y="2717872"/>
            <a:ext cx="1121229" cy="424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Immagine correlata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758" y="3525238"/>
            <a:ext cx="664242" cy="169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Risultati immagini per il fatto quotidiano logo trasparente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143" y="3721685"/>
            <a:ext cx="691857" cy="251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0" descr="Risultati immagini per il giornale log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113" y="4524018"/>
            <a:ext cx="817887" cy="125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6" descr="Risultati immagini per corriere adriatico 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229" y="4922869"/>
            <a:ext cx="932771" cy="228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8" descr="Immagine correlata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801" y="5107306"/>
            <a:ext cx="971199" cy="367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6" descr="Risultati immagini per corriere dell'umbria logo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4894" y="5405725"/>
            <a:ext cx="992106" cy="219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Risultati immagini per la nazione logo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319" y="2177587"/>
            <a:ext cx="806681" cy="99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isultati immagini per eco di bergamo logo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594" y="3994340"/>
            <a:ext cx="988406" cy="288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isultati immagini per il secolo xix logo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120" y="4264816"/>
            <a:ext cx="906880" cy="181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isultati immagini per corriere della sera logo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226" y="868975"/>
            <a:ext cx="1335774" cy="32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isultati immagini per giornale di brescia logo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730" y="3203739"/>
            <a:ext cx="594270" cy="38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Risultati immagini per gazzetta del mezzogiorno logo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231" y="2909024"/>
            <a:ext cx="1048695" cy="587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3177000" y="6351909"/>
            <a:ext cx="5051395" cy="23583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bIns="0">
            <a:spAutoFit/>
          </a:bodyPr>
          <a:lstStyle/>
          <a:p>
            <a:pPr marL="180975" indent="-180975" defTabSz="179388" eaLnBrk="0" hangingPunct="0">
              <a:lnSpc>
                <a:spcPct val="75000"/>
              </a:lnSpc>
              <a:spcBef>
                <a:spcPct val="50000"/>
              </a:spcBef>
              <a:buClr>
                <a:srgbClr val="FF0000"/>
              </a:buClr>
            </a:pP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*	</a:t>
            </a:r>
            <a:r>
              <a:rPr lang="it-IT" sz="1000" dirty="0">
                <a:solidFill>
                  <a:srgbClr val="1F4E79"/>
                </a:solidFill>
                <a:latin typeface="Calibri" pitchFamily="34" charset="0"/>
              </a:rPr>
              <a:t>Source: </a:t>
            </a:r>
            <a:r>
              <a:rPr lang="it-IT" sz="1000" dirty="0" err="1">
                <a:solidFill>
                  <a:srgbClr val="1F4E79"/>
                </a:solidFill>
                <a:latin typeface="Calibri" pitchFamily="34" charset="0"/>
              </a:rPr>
              <a:t>Audipress</a:t>
            </a:r>
            <a:r>
              <a:rPr lang="it-IT" sz="1000" dirty="0">
                <a:solidFill>
                  <a:srgbClr val="1F4E79"/>
                </a:solidFill>
                <a:latin typeface="Calibri" pitchFamily="34" charset="0"/>
              </a:rPr>
              <a:t> 2018/III (</a:t>
            </a:r>
            <a:r>
              <a:rPr lang="it-IT" sz="1000" dirty="0" err="1">
                <a:solidFill>
                  <a:srgbClr val="1F4E79"/>
                </a:solidFill>
                <a:latin typeface="Calibri" pitchFamily="34" charset="0"/>
              </a:rPr>
              <a:t>paper</a:t>
            </a:r>
            <a:r>
              <a:rPr lang="it-IT" sz="1000" dirty="0">
                <a:solidFill>
                  <a:srgbClr val="1F4E79"/>
                </a:solidFill>
                <a:latin typeface="Calibri" pitchFamily="34" charset="0"/>
              </a:rPr>
              <a:t> + replica) </a:t>
            </a:r>
            <a:r>
              <a:rPr lang="it-IT" sz="1000" dirty="0" err="1">
                <a:solidFill>
                  <a:srgbClr val="1F4E79"/>
                </a:solidFill>
                <a:latin typeface="Calibri" pitchFamily="34" charset="0"/>
              </a:rPr>
              <a:t>excluding</a:t>
            </a:r>
            <a:r>
              <a:rPr lang="it-IT" sz="1000" dirty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1000" dirty="0" err="1">
                <a:solidFill>
                  <a:srgbClr val="1F4E79"/>
                </a:solidFill>
                <a:latin typeface="Calibri" pitchFamily="34" charset="0"/>
              </a:rPr>
              <a:t>specialized</a:t>
            </a:r>
            <a:r>
              <a:rPr lang="it-IT" sz="1000" dirty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1000" dirty="0" err="1">
                <a:solidFill>
                  <a:srgbClr val="1F4E79"/>
                </a:solidFill>
                <a:latin typeface="Calibri" pitchFamily="34" charset="0"/>
              </a:rPr>
              <a:t>newspapers</a:t>
            </a:r>
            <a:r>
              <a:rPr lang="it-IT" sz="1000" dirty="0">
                <a:solidFill>
                  <a:srgbClr val="1F4E79"/>
                </a:solidFill>
                <a:latin typeface="Calibri" pitchFamily="34" charset="0"/>
              </a:rPr>
              <a:t> (</a:t>
            </a:r>
            <a:r>
              <a:rPr lang="it-IT" sz="1000" dirty="0" err="1">
                <a:solidFill>
                  <a:srgbClr val="1F4E79"/>
                </a:solidFill>
                <a:latin typeface="Calibri" pitchFamily="34" charset="0"/>
              </a:rPr>
              <a:t>financial</a:t>
            </a:r>
            <a:r>
              <a:rPr lang="it-IT" sz="1000" dirty="0">
                <a:solidFill>
                  <a:srgbClr val="1F4E79"/>
                </a:solidFill>
                <a:latin typeface="Calibri" pitchFamily="34" charset="0"/>
              </a:rPr>
              <a:t> and </a:t>
            </a:r>
            <a:r>
              <a:rPr lang="it-IT" sz="1000" dirty="0" err="1">
                <a:solidFill>
                  <a:srgbClr val="1F4E79"/>
                </a:solidFill>
                <a:latin typeface="Calibri" pitchFamily="34" charset="0"/>
              </a:rPr>
              <a:t>sports</a:t>
            </a:r>
            <a:r>
              <a:rPr lang="it-IT" sz="1000" dirty="0">
                <a:solidFill>
                  <a:srgbClr val="1F4E79"/>
                </a:solidFill>
                <a:latin typeface="Calibri" pitchFamily="34" charset="0"/>
              </a:rPr>
              <a:t>) and </a:t>
            </a:r>
            <a:r>
              <a:rPr lang="it-IT" sz="1000" dirty="0" err="1">
                <a:solidFill>
                  <a:srgbClr val="1F4E79"/>
                </a:solidFill>
                <a:latin typeface="Calibri" pitchFamily="34" charset="0"/>
              </a:rPr>
              <a:t>including</a:t>
            </a:r>
            <a:r>
              <a:rPr lang="it-IT" sz="1000" dirty="0">
                <a:solidFill>
                  <a:srgbClr val="1F4E79"/>
                </a:solidFill>
                <a:latin typeface="Calibri" pitchFamily="34" charset="0"/>
              </a:rPr>
              <a:t> free press</a:t>
            </a:r>
          </a:p>
        </p:txBody>
      </p:sp>
      <p:sp>
        <p:nvSpPr>
          <p:cNvPr id="29" name="Rectangle 12"/>
          <p:cNvSpPr>
            <a:spLocks noChangeArrowheads="1"/>
          </p:cNvSpPr>
          <p:nvPr/>
        </p:nvSpPr>
        <p:spPr bwMode="auto">
          <a:xfrm>
            <a:off x="431027" y="5732738"/>
            <a:ext cx="8173421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2000" b="1" dirty="0">
                <a:solidFill>
                  <a:srgbClr val="1F4E79"/>
                </a:solidFill>
                <a:latin typeface="Calibri" pitchFamily="34" charset="0"/>
              </a:rPr>
              <a:t>Caltagirone Editore </a:t>
            </a:r>
            <a:r>
              <a:rPr lang="it-IT" sz="2000" b="1" dirty="0" err="1" smtClean="0">
                <a:solidFill>
                  <a:srgbClr val="1F4E79"/>
                </a:solidFill>
                <a:latin typeface="Calibri" pitchFamily="34" charset="0"/>
              </a:rPr>
              <a:t>edits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 6 </a:t>
            </a:r>
            <a:r>
              <a:rPr lang="it-IT" sz="2000" b="1" dirty="0" err="1" smtClean="0">
                <a:solidFill>
                  <a:srgbClr val="1F4E79"/>
                </a:solidFill>
                <a:latin typeface="Calibri" pitchFamily="34" charset="0"/>
              </a:rPr>
              <a:t>among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 the 20 </a:t>
            </a:r>
            <a:r>
              <a:rPr lang="it-IT" sz="2000" b="1" dirty="0" err="1" smtClean="0">
                <a:solidFill>
                  <a:srgbClr val="1F4E79"/>
                </a:solidFill>
                <a:latin typeface="Calibri" pitchFamily="34" charset="0"/>
              </a:rPr>
              <a:t>most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2000" b="1" dirty="0" err="1" smtClean="0">
                <a:solidFill>
                  <a:srgbClr val="1F4E79"/>
                </a:solidFill>
                <a:latin typeface="Calibri" pitchFamily="34" charset="0"/>
              </a:rPr>
              <a:t>readed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2000" b="1" dirty="0" err="1" smtClean="0">
                <a:solidFill>
                  <a:srgbClr val="1F4E79"/>
                </a:solidFill>
                <a:latin typeface="Calibri" pitchFamily="34" charset="0"/>
              </a:rPr>
              <a:t>italian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2000" b="1" dirty="0" err="1" smtClean="0">
                <a:solidFill>
                  <a:srgbClr val="1F4E79"/>
                </a:solidFill>
                <a:latin typeface="Calibri" pitchFamily="34" charset="0"/>
              </a:rPr>
              <a:t>newspapers</a:t>
            </a:r>
            <a:r>
              <a:rPr lang="it-IT" sz="1600" b="1" baseline="30000" dirty="0" smtClean="0">
                <a:solidFill>
                  <a:srgbClr val="1F4E79"/>
                </a:solidFill>
                <a:latin typeface="Calibri" pitchFamily="34" charset="0"/>
              </a:rPr>
              <a:t>*</a:t>
            </a:r>
            <a:endParaRPr lang="it-IT" sz="200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grpSp>
        <p:nvGrpSpPr>
          <p:cNvPr id="6" name="Gruppo 5"/>
          <p:cNvGrpSpPr/>
          <p:nvPr/>
        </p:nvGrpSpPr>
        <p:grpSpPr>
          <a:xfrm>
            <a:off x="5886098" y="4245827"/>
            <a:ext cx="2421695" cy="404069"/>
            <a:chOff x="5886098" y="4245827"/>
            <a:chExt cx="2421695" cy="404069"/>
          </a:xfrm>
        </p:grpSpPr>
        <p:sp>
          <p:nvSpPr>
            <p:cNvPr id="30" name="Rectangle 12"/>
            <p:cNvSpPr>
              <a:spLocks noChangeArrowheads="1"/>
            </p:cNvSpPr>
            <p:nvPr/>
          </p:nvSpPr>
          <p:spPr bwMode="auto">
            <a:xfrm>
              <a:off x="5931891" y="4245827"/>
              <a:ext cx="2375902" cy="4040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bIns="0" anchor="t" anchorCtr="0"/>
            <a:lstStyle/>
            <a:p>
              <a:pPr algn="ctr" eaLnBrk="0" hangingPunct="0">
                <a:spcBef>
                  <a:spcPts val="1800"/>
                </a:spcBef>
              </a:pPr>
              <a:r>
                <a:rPr lang="it-IT" sz="1200" b="1" dirty="0" err="1" smtClean="0">
                  <a:solidFill>
                    <a:srgbClr val="1F4E79"/>
                  </a:solidFill>
                  <a:latin typeface="Calibri" pitchFamily="34" charset="0"/>
                </a:rPr>
                <a:t>Average</a:t>
              </a:r>
              <a:r>
                <a:rPr lang="it-IT" sz="1200" b="1" dirty="0" smtClean="0">
                  <a:solidFill>
                    <a:srgbClr val="1F4E79"/>
                  </a:solidFill>
                  <a:latin typeface="Calibri" pitchFamily="34" charset="0"/>
                </a:rPr>
                <a:t> </a:t>
              </a:r>
              <a:r>
                <a:rPr lang="it-IT" sz="1200" b="1" dirty="0" err="1" smtClean="0">
                  <a:solidFill>
                    <a:srgbClr val="1F4E79"/>
                  </a:solidFill>
                  <a:latin typeface="Calibri" pitchFamily="34" charset="0"/>
                </a:rPr>
                <a:t>daily</a:t>
              </a:r>
              <a:r>
                <a:rPr lang="it-IT" sz="1200" b="1" dirty="0" smtClean="0">
                  <a:solidFill>
                    <a:srgbClr val="1F4E79"/>
                  </a:solidFill>
                  <a:latin typeface="Calibri" pitchFamily="34" charset="0"/>
                </a:rPr>
                <a:t> </a:t>
              </a:r>
              <a:r>
                <a:rPr lang="it-IT" sz="1200" b="1" dirty="0" err="1" smtClean="0">
                  <a:solidFill>
                    <a:srgbClr val="1F4E79"/>
                  </a:solidFill>
                  <a:latin typeface="Calibri" pitchFamily="34" charset="0"/>
                </a:rPr>
                <a:t>readers</a:t>
              </a:r>
              <a:r>
                <a:rPr lang="it-IT" sz="1200" b="1" dirty="0" smtClean="0">
                  <a:solidFill>
                    <a:srgbClr val="1F4E79"/>
                  </a:solidFill>
                  <a:latin typeface="Calibri" pitchFamily="34" charset="0"/>
                </a:rPr>
                <a:t> </a:t>
              </a:r>
              <a:r>
                <a:rPr lang="it-IT" sz="1050" b="1" i="1" dirty="0" smtClean="0">
                  <a:solidFill>
                    <a:srgbClr val="1F4E79"/>
                  </a:solidFill>
                  <a:latin typeface="Calibri" pitchFamily="34" charset="0"/>
                </a:rPr>
                <a:t>(</a:t>
              </a:r>
              <a:r>
                <a:rPr lang="it-IT" sz="1050" b="1" i="1" dirty="0" err="1" smtClean="0">
                  <a:solidFill>
                    <a:srgbClr val="1F4E79"/>
                  </a:solidFill>
                  <a:latin typeface="Calibri" pitchFamily="34" charset="0"/>
                </a:rPr>
                <a:t>thousand</a:t>
              </a:r>
              <a:r>
                <a:rPr lang="it-IT" sz="1050" b="1" i="1" dirty="0" smtClean="0">
                  <a:solidFill>
                    <a:srgbClr val="1F4E79"/>
                  </a:solidFill>
                  <a:latin typeface="Calibri" pitchFamily="34" charset="0"/>
                </a:rPr>
                <a:t>)</a:t>
              </a:r>
              <a:endParaRPr lang="it-IT" sz="700" b="1" i="1" dirty="0">
                <a:solidFill>
                  <a:srgbClr val="1F4E79"/>
                </a:solidFill>
                <a:latin typeface="Calibri" pitchFamily="34" charset="0"/>
              </a:endParaRPr>
            </a:p>
          </p:txBody>
        </p:sp>
        <p:cxnSp>
          <p:nvCxnSpPr>
            <p:cNvPr id="4" name="Connettore 1 3"/>
            <p:cNvCxnSpPr/>
            <p:nvPr/>
          </p:nvCxnSpPr>
          <p:spPr>
            <a:xfrm>
              <a:off x="5886098" y="4464000"/>
              <a:ext cx="2375902" cy="0"/>
            </a:xfrm>
            <a:prstGeom prst="line">
              <a:avLst/>
            </a:prstGeom>
            <a:ln>
              <a:solidFill>
                <a:srgbClr val="1F4E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1617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ccia a destra 16"/>
          <p:cNvSpPr/>
          <p:nvPr/>
        </p:nvSpPr>
        <p:spPr>
          <a:xfrm flipH="1">
            <a:off x="241879" y="3931588"/>
            <a:ext cx="8505000" cy="1551914"/>
          </a:xfrm>
          <a:prstGeom prst="rightArrow">
            <a:avLst>
              <a:gd name="adj1" fmla="val 80591"/>
              <a:gd name="adj2" fmla="val 99187"/>
            </a:avLst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82000">
                <a:schemeClr val="accent1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reccia a destra 2"/>
          <p:cNvSpPr/>
          <p:nvPr/>
        </p:nvSpPr>
        <p:spPr>
          <a:xfrm>
            <a:off x="432000" y="1273811"/>
            <a:ext cx="8505000" cy="1551914"/>
          </a:xfrm>
          <a:prstGeom prst="rightArrow">
            <a:avLst>
              <a:gd name="adj1" fmla="val 80591"/>
              <a:gd name="adj2" fmla="val 99187"/>
            </a:avLst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82000">
                <a:schemeClr val="accent1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56" name="Grafico 55"/>
          <p:cNvGraphicFramePr/>
          <p:nvPr>
            <p:extLst>
              <p:ext uri="{D42A27DB-BD31-4B8C-83A1-F6EECF244321}">
                <p14:modId xmlns:p14="http://schemas.microsoft.com/office/powerpoint/2010/main" val="3279008309"/>
              </p:ext>
            </p:extLst>
          </p:nvPr>
        </p:nvGraphicFramePr>
        <p:xfrm>
          <a:off x="660957" y="3040882"/>
          <a:ext cx="3466434" cy="2895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Audience </a:t>
            </a:r>
            <a:r>
              <a:rPr lang="it-IT" dirty="0" smtClean="0"/>
              <a:t>online*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C3B85-9911-449A-9986-E4A1E57D3F7A}" type="slidenum">
              <a:rPr lang="it-IT" smtClean="0"/>
              <a:pPr/>
              <a:t>5</a:t>
            </a:fld>
            <a:endParaRPr lang="it-IT" dirty="0"/>
          </a:p>
        </p:txBody>
      </p:sp>
      <p:grpSp>
        <p:nvGrpSpPr>
          <p:cNvPr id="57" name="Gruppo 56"/>
          <p:cNvGrpSpPr/>
          <p:nvPr/>
        </p:nvGrpSpPr>
        <p:grpSpPr>
          <a:xfrm>
            <a:off x="3995045" y="1017530"/>
            <a:ext cx="4729046" cy="199908"/>
            <a:chOff x="3960081" y="1216882"/>
            <a:chExt cx="4729046" cy="199908"/>
          </a:xfrm>
        </p:grpSpPr>
        <p:sp>
          <p:nvSpPr>
            <p:cNvPr id="36" name="Text Box 5"/>
            <p:cNvSpPr txBox="1">
              <a:spLocks noChangeArrowheads="1"/>
            </p:cNvSpPr>
            <p:nvPr/>
          </p:nvSpPr>
          <p:spPr bwMode="auto">
            <a:xfrm>
              <a:off x="3960081" y="1216882"/>
              <a:ext cx="4729046" cy="12695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pPr algn="r" defTabSz="179388" eaLnBrk="0" hangingPunct="0">
                <a:lnSpc>
                  <a:spcPct val="75000"/>
                </a:lnSpc>
                <a:spcBef>
                  <a:spcPct val="50000"/>
                </a:spcBef>
                <a:buClr>
                  <a:srgbClr val="FF0000"/>
                </a:buClr>
              </a:pPr>
              <a:r>
                <a:rPr lang="it-IT" sz="1100" b="1" i="1" dirty="0" err="1" smtClean="0">
                  <a:solidFill>
                    <a:srgbClr val="1F4E79"/>
                  </a:solidFill>
                  <a:latin typeface="Calibri" pitchFamily="34" charset="0"/>
                  <a:cs typeface="+mn-cs"/>
                </a:rPr>
                <a:t>Monthly</a:t>
              </a:r>
              <a:r>
                <a:rPr lang="it-IT" sz="1100" b="1" i="1" dirty="0" smtClean="0">
                  <a:solidFill>
                    <a:srgbClr val="1F4E79"/>
                  </a:solidFill>
                  <a:latin typeface="Calibri" pitchFamily="34" charset="0"/>
                  <a:cs typeface="+mn-cs"/>
                </a:rPr>
                <a:t> </a:t>
              </a:r>
              <a:r>
                <a:rPr lang="it-IT" sz="1100" b="1" i="1" dirty="0" err="1" smtClean="0">
                  <a:solidFill>
                    <a:srgbClr val="1F4E79"/>
                  </a:solidFill>
                  <a:latin typeface="Calibri" pitchFamily="34" charset="0"/>
                  <a:cs typeface="+mn-cs"/>
                </a:rPr>
                <a:t>users</a:t>
              </a:r>
              <a:r>
                <a:rPr lang="it-IT" sz="1100" b="1" i="1" dirty="0" smtClean="0">
                  <a:solidFill>
                    <a:srgbClr val="1F4E79"/>
                  </a:solidFill>
                  <a:latin typeface="Calibri" pitchFamily="34" charset="0"/>
                  <a:cs typeface="+mn-cs"/>
                </a:rPr>
                <a:t> </a:t>
              </a:r>
              <a:r>
                <a:rPr lang="it-IT" sz="1100" b="1" i="1" dirty="0" smtClean="0">
                  <a:solidFill>
                    <a:srgbClr val="1F4E79"/>
                  </a:solidFill>
                  <a:latin typeface="Calibri" pitchFamily="34" charset="0"/>
                  <a:cs typeface="+mn-cs"/>
                </a:rPr>
                <a:t>(mln)</a:t>
              </a:r>
              <a:endParaRPr lang="it-IT" sz="900" b="1" i="1" dirty="0">
                <a:solidFill>
                  <a:srgbClr val="1F4E79"/>
                </a:solidFill>
                <a:latin typeface="Calibri" pitchFamily="34" charset="0"/>
                <a:cs typeface="+mn-cs"/>
              </a:endParaRPr>
            </a:p>
          </p:txBody>
        </p:sp>
        <p:cxnSp>
          <p:nvCxnSpPr>
            <p:cNvPr id="37" name="Connettore 1 36"/>
            <p:cNvCxnSpPr/>
            <p:nvPr/>
          </p:nvCxnSpPr>
          <p:spPr>
            <a:xfrm flipV="1">
              <a:off x="6512296" y="1416789"/>
              <a:ext cx="2176831" cy="1"/>
            </a:xfrm>
            <a:prstGeom prst="line">
              <a:avLst/>
            </a:prstGeom>
            <a:ln>
              <a:solidFill>
                <a:srgbClr val="1F4E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3312000" y="6285720"/>
            <a:ext cx="4788236" cy="42319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bIns="0">
            <a:spAutoFit/>
          </a:bodyPr>
          <a:lstStyle/>
          <a:p>
            <a:pPr eaLnBrk="0" hangingPunct="0">
              <a:lnSpc>
                <a:spcPct val="75000"/>
              </a:lnSpc>
              <a:spcBef>
                <a:spcPct val="50000"/>
              </a:spcBef>
              <a:buClr>
                <a:srgbClr val="FF0000"/>
              </a:buClr>
              <a:tabLst>
                <a:tab pos="180975" algn="l"/>
              </a:tabLst>
            </a:pP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*	</a:t>
            </a: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Source </a:t>
            </a:r>
            <a:r>
              <a:rPr lang="it-IT" sz="1000" dirty="0" err="1">
                <a:solidFill>
                  <a:srgbClr val="1F4E79"/>
                </a:solidFill>
                <a:latin typeface="Calibri" pitchFamily="34" charset="0"/>
                <a:cs typeface="+mn-cs"/>
              </a:rPr>
              <a:t>Audiweb</a:t>
            </a:r>
            <a:r>
              <a:rPr lang="it-IT" sz="1000" dirty="0">
                <a:solidFill>
                  <a:srgbClr val="1F4E79"/>
                </a:solidFill>
                <a:latin typeface="Calibri" pitchFamily="34" charset="0"/>
                <a:cs typeface="+mn-cs"/>
              </a:rPr>
              <a:t> </a:t>
            </a:r>
            <a:r>
              <a:rPr lang="it-IT" sz="1000" dirty="0" err="1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monthly</a:t>
            </a: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 Total </a:t>
            </a:r>
            <a:r>
              <a:rPr lang="it-IT" sz="1000" dirty="0" err="1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digital</a:t>
            </a: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 </a:t>
            </a: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audience, </a:t>
            </a:r>
            <a:r>
              <a:rPr lang="it-IT" sz="1000" dirty="0" err="1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January</a:t>
            </a: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 2019</a:t>
            </a:r>
            <a:endParaRPr lang="it-IT" sz="1000" dirty="0" smtClean="0">
              <a:solidFill>
                <a:srgbClr val="1F4E79"/>
              </a:solidFill>
              <a:latin typeface="Calibri" pitchFamily="34" charset="0"/>
              <a:cs typeface="+mn-cs"/>
            </a:endParaRPr>
          </a:p>
          <a:p>
            <a:pPr marL="180975" indent="-180975" eaLnBrk="0" hangingPunct="0">
              <a:lnSpc>
                <a:spcPct val="75000"/>
              </a:lnSpc>
              <a:spcBef>
                <a:spcPct val="50000"/>
              </a:spcBef>
              <a:buClr>
                <a:srgbClr val="FF0000"/>
              </a:buClr>
              <a:tabLst>
                <a:tab pos="180975" algn="l"/>
              </a:tabLst>
            </a:pP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**	</a:t>
            </a:r>
            <a:r>
              <a:rPr lang="en-US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Percentage </a:t>
            </a:r>
            <a:r>
              <a:rPr lang="en-US" sz="1000" dirty="0">
                <a:solidFill>
                  <a:srgbClr val="1F4E79"/>
                </a:solidFill>
                <a:latin typeface="Calibri" pitchFamily="34" charset="0"/>
                <a:cs typeface="+mn-cs"/>
              </a:rPr>
              <a:t>of </a:t>
            </a:r>
            <a:r>
              <a:rPr lang="en-US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users who </a:t>
            </a:r>
            <a:r>
              <a:rPr lang="en-US" sz="1000" dirty="0">
                <a:solidFill>
                  <a:srgbClr val="1F4E79"/>
                </a:solidFill>
                <a:latin typeface="Calibri" pitchFamily="34" charset="0"/>
                <a:cs typeface="+mn-cs"/>
              </a:rPr>
              <a:t>have seen the contents of a </a:t>
            </a:r>
            <a:r>
              <a:rPr lang="en-US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site </a:t>
            </a:r>
            <a:r>
              <a:rPr lang="en-US" sz="1000" dirty="0">
                <a:solidFill>
                  <a:srgbClr val="1F4E79"/>
                </a:solidFill>
                <a:latin typeface="Calibri" pitchFamily="34" charset="0"/>
                <a:cs typeface="+mn-cs"/>
              </a:rPr>
              <a:t>compared to the total active </a:t>
            </a:r>
            <a:r>
              <a:rPr lang="en-US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users</a:t>
            </a:r>
            <a:endParaRPr lang="it-IT" sz="1000" dirty="0">
              <a:solidFill>
                <a:srgbClr val="1F4E79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39" name="Rectangle 12"/>
          <p:cNvSpPr>
            <a:spLocks noChangeArrowheads="1"/>
          </p:cNvSpPr>
          <p:nvPr/>
        </p:nvSpPr>
        <p:spPr bwMode="auto">
          <a:xfrm>
            <a:off x="4127391" y="4317518"/>
            <a:ext cx="4407609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1600" b="1" dirty="0" smtClean="0">
                <a:solidFill>
                  <a:srgbClr val="1F4E79"/>
                </a:solidFill>
                <a:latin typeface="Calibri" pitchFamily="34" charset="0"/>
              </a:rPr>
              <a:t>Caltagirone Editore </a:t>
            </a:r>
            <a:r>
              <a:rPr lang="it-IT" sz="1600" b="1" dirty="0" err="1" smtClean="0">
                <a:solidFill>
                  <a:srgbClr val="1F4E79"/>
                </a:solidFill>
                <a:latin typeface="Calibri" pitchFamily="34" charset="0"/>
              </a:rPr>
              <a:t>is</a:t>
            </a:r>
            <a:r>
              <a:rPr lang="it-IT" sz="1600" b="1" dirty="0" smtClean="0">
                <a:solidFill>
                  <a:srgbClr val="1F4E79"/>
                </a:solidFill>
                <a:latin typeface="Calibri" pitchFamily="34" charset="0"/>
              </a:rPr>
              <a:t> the 3</a:t>
            </a:r>
            <a:r>
              <a:rPr lang="it-IT" sz="1600" b="1" baseline="30000" dirty="0" smtClean="0">
                <a:solidFill>
                  <a:srgbClr val="1F4E79"/>
                </a:solidFill>
                <a:latin typeface="Calibri" pitchFamily="34" charset="0"/>
              </a:rPr>
              <a:t>rd</a:t>
            </a:r>
            <a:r>
              <a:rPr lang="it-IT" sz="1600" b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1600" b="1" dirty="0" err="1" smtClean="0">
                <a:solidFill>
                  <a:srgbClr val="1F4E79"/>
                </a:solidFill>
                <a:latin typeface="Calibri" pitchFamily="34" charset="0"/>
              </a:rPr>
              <a:t>italian</a:t>
            </a:r>
            <a:r>
              <a:rPr lang="it-IT" sz="1600" b="1" dirty="0" smtClean="0">
                <a:solidFill>
                  <a:srgbClr val="1F4E79"/>
                </a:solidFill>
                <a:latin typeface="Calibri" pitchFamily="34" charset="0"/>
              </a:rPr>
              <a:t> news </a:t>
            </a:r>
            <a:r>
              <a:rPr lang="it-IT" sz="1600" b="1" dirty="0" smtClean="0">
                <a:solidFill>
                  <a:srgbClr val="1F4E79"/>
                </a:solidFill>
                <a:latin typeface="Calibri" pitchFamily="34" charset="0"/>
              </a:rPr>
              <a:t>online </a:t>
            </a:r>
            <a:r>
              <a:rPr lang="it-IT" sz="1600" b="1" dirty="0" smtClean="0">
                <a:solidFill>
                  <a:srgbClr val="1F4E79"/>
                </a:solidFill>
                <a:latin typeface="Calibri" pitchFamily="34" charset="0"/>
              </a:rPr>
              <a:t>editor. The Caltagirone Editore network </a:t>
            </a:r>
            <a:r>
              <a:rPr lang="it-IT" sz="1600" b="1" i="1" dirty="0" err="1" smtClean="0">
                <a:solidFill>
                  <a:srgbClr val="1F4E79"/>
                </a:solidFill>
                <a:latin typeface="Calibri" pitchFamily="34" charset="0"/>
              </a:rPr>
              <a:t>active</a:t>
            </a:r>
            <a:r>
              <a:rPr lang="it-IT" sz="1600" b="1" i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1600" b="1" i="1" dirty="0" err="1" smtClean="0">
                <a:solidFill>
                  <a:srgbClr val="1F4E79"/>
                </a:solidFill>
                <a:latin typeface="Calibri" pitchFamily="34" charset="0"/>
              </a:rPr>
              <a:t>reach</a:t>
            </a:r>
            <a:r>
              <a:rPr lang="it-IT" sz="1600" b="1" i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1600" b="1" dirty="0" err="1" smtClean="0">
                <a:solidFill>
                  <a:srgbClr val="1F4E79"/>
                </a:solidFill>
                <a:latin typeface="Calibri" pitchFamily="34" charset="0"/>
              </a:rPr>
              <a:t>is</a:t>
            </a:r>
            <a:r>
              <a:rPr lang="it-IT" sz="1600" b="1" i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1600" b="1" dirty="0" smtClean="0">
                <a:solidFill>
                  <a:srgbClr val="1F4E79"/>
                </a:solidFill>
                <a:latin typeface="Calibri" pitchFamily="34" charset="0"/>
              </a:rPr>
              <a:t>over 58</a:t>
            </a:r>
            <a:r>
              <a:rPr lang="it-IT" sz="1600" b="1" dirty="0" smtClean="0">
                <a:solidFill>
                  <a:srgbClr val="1F4E79"/>
                </a:solidFill>
                <a:latin typeface="Calibri" pitchFamily="34" charset="0"/>
              </a:rPr>
              <a:t>%</a:t>
            </a:r>
            <a:endParaRPr lang="it-IT" sz="160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graphicFrame>
        <p:nvGraphicFramePr>
          <p:cNvPr id="35" name="Grafico 34"/>
          <p:cNvGraphicFramePr/>
          <p:nvPr>
            <p:extLst>
              <p:ext uri="{D42A27DB-BD31-4B8C-83A1-F6EECF244321}">
                <p14:modId xmlns:p14="http://schemas.microsoft.com/office/powerpoint/2010/main" val="3859250362"/>
              </p:ext>
            </p:extLst>
          </p:nvPr>
        </p:nvGraphicFramePr>
        <p:xfrm>
          <a:off x="4482000" y="835349"/>
          <a:ext cx="4046865" cy="2907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7" name="Picture 14" descr="Risultati immagini per gruppo ged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60331" y="4917558"/>
            <a:ext cx="585000" cy="25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2" descr="Caltagirone Editor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041479" y="4464731"/>
            <a:ext cx="1459055" cy="287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12" descr="Risultati immagini per rcs mediagrou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327805" y="5005886"/>
            <a:ext cx="387739" cy="276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magine correlata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210390" y="4449356"/>
            <a:ext cx="1596312" cy="180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721652" y="1665891"/>
            <a:ext cx="3830391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1600" b="1" dirty="0" smtClean="0">
                <a:solidFill>
                  <a:srgbClr val="1F4E79"/>
                </a:solidFill>
                <a:latin typeface="Calibri" pitchFamily="34" charset="0"/>
              </a:rPr>
              <a:t>Caltagirone </a:t>
            </a:r>
            <a:r>
              <a:rPr lang="it-IT" sz="1600" b="1" dirty="0" smtClean="0">
                <a:solidFill>
                  <a:srgbClr val="1F4E79"/>
                </a:solidFill>
                <a:latin typeface="Calibri" pitchFamily="34" charset="0"/>
              </a:rPr>
              <a:t>Editore </a:t>
            </a:r>
            <a:r>
              <a:rPr lang="it-IT" sz="1600" b="1" dirty="0" smtClean="0">
                <a:solidFill>
                  <a:srgbClr val="1F4E79"/>
                </a:solidFill>
                <a:latin typeface="Calibri" pitchFamily="34" charset="0"/>
              </a:rPr>
              <a:t>network </a:t>
            </a:r>
            <a:r>
              <a:rPr lang="it-IT" sz="1600" b="1" dirty="0" err="1" smtClean="0">
                <a:solidFill>
                  <a:srgbClr val="1F4E79"/>
                </a:solidFill>
                <a:latin typeface="Calibri" pitchFamily="34" charset="0"/>
              </a:rPr>
              <a:t>is</a:t>
            </a:r>
            <a:r>
              <a:rPr lang="it-IT" sz="1600" b="1" dirty="0" smtClean="0">
                <a:solidFill>
                  <a:srgbClr val="1F4E79"/>
                </a:solidFill>
                <a:latin typeface="Calibri" pitchFamily="34" charset="0"/>
              </a:rPr>
              <a:t> the 8</a:t>
            </a:r>
            <a:r>
              <a:rPr lang="it-IT" sz="1600" b="1" baseline="30000" dirty="0" smtClean="0">
                <a:solidFill>
                  <a:srgbClr val="1F4E79"/>
                </a:solidFill>
                <a:latin typeface="Calibri" pitchFamily="34" charset="0"/>
              </a:rPr>
              <a:t>th</a:t>
            </a:r>
            <a:r>
              <a:rPr lang="it-IT" sz="1600" b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1600" b="1" dirty="0" err="1" smtClean="0">
                <a:solidFill>
                  <a:srgbClr val="1F4E79"/>
                </a:solidFill>
                <a:latin typeface="Calibri" pitchFamily="34" charset="0"/>
              </a:rPr>
              <a:t>italian</a:t>
            </a:r>
            <a:r>
              <a:rPr lang="it-IT" sz="1600" b="1" dirty="0" smtClean="0">
                <a:solidFill>
                  <a:srgbClr val="1F4E79"/>
                </a:solidFill>
                <a:latin typeface="Calibri" pitchFamily="34" charset="0"/>
              </a:rPr>
              <a:t> internet player with more </a:t>
            </a:r>
            <a:r>
              <a:rPr lang="it-IT" sz="1600" b="1" dirty="0" err="1" smtClean="0">
                <a:solidFill>
                  <a:srgbClr val="1F4E79"/>
                </a:solidFill>
                <a:latin typeface="Calibri" pitchFamily="34" charset="0"/>
              </a:rPr>
              <a:t>than</a:t>
            </a:r>
            <a:r>
              <a:rPr lang="it-IT" sz="1600" b="1" dirty="0" smtClean="0">
                <a:solidFill>
                  <a:srgbClr val="1F4E79"/>
                </a:solidFill>
                <a:latin typeface="Calibri" pitchFamily="34" charset="0"/>
              </a:rPr>
              <a:t> 24 </a:t>
            </a:r>
            <a:r>
              <a:rPr lang="it-IT" sz="1600" b="1" dirty="0" err="1" smtClean="0">
                <a:solidFill>
                  <a:srgbClr val="1F4E79"/>
                </a:solidFill>
                <a:latin typeface="Calibri" pitchFamily="34" charset="0"/>
              </a:rPr>
              <a:t>million</a:t>
            </a:r>
            <a:r>
              <a:rPr lang="it-IT" sz="1600" b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1600" b="1" dirty="0" err="1" smtClean="0">
                <a:solidFill>
                  <a:srgbClr val="1F4E79"/>
                </a:solidFill>
                <a:latin typeface="Calibri" pitchFamily="34" charset="0"/>
              </a:rPr>
              <a:t>monthly</a:t>
            </a:r>
            <a:r>
              <a:rPr lang="it-IT" sz="1600" b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1600" b="1" dirty="0" err="1" smtClean="0">
                <a:solidFill>
                  <a:srgbClr val="1F4E79"/>
                </a:solidFill>
                <a:latin typeface="Calibri" pitchFamily="34" charset="0"/>
              </a:rPr>
              <a:t>users</a:t>
            </a:r>
            <a:endParaRPr lang="it-IT" sz="1600" b="1" dirty="0">
              <a:solidFill>
                <a:srgbClr val="1F4E7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77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Newspapers</a:t>
            </a:r>
            <a:r>
              <a:rPr lang="it-IT" dirty="0" smtClean="0"/>
              <a:t>, Advertising, Services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C3B85-9911-449A-9986-E4A1E57D3F7A}" type="slidenum">
              <a:rPr lang="it-IT" smtClean="0"/>
              <a:pPr/>
              <a:t>6</a:t>
            </a:fld>
            <a:endParaRPr lang="it-IT" dirty="0"/>
          </a:p>
        </p:txBody>
      </p:sp>
      <p:grpSp>
        <p:nvGrpSpPr>
          <p:cNvPr id="21" name="Gruppo 20"/>
          <p:cNvGrpSpPr/>
          <p:nvPr/>
        </p:nvGrpSpPr>
        <p:grpSpPr>
          <a:xfrm>
            <a:off x="199917" y="1353713"/>
            <a:ext cx="3015000" cy="4756910"/>
            <a:chOff x="477000" y="1291348"/>
            <a:chExt cx="3015000" cy="4756910"/>
          </a:xfrm>
        </p:grpSpPr>
        <p:grpSp>
          <p:nvGrpSpPr>
            <p:cNvPr id="16" name="Gruppo 15"/>
            <p:cNvGrpSpPr/>
            <p:nvPr/>
          </p:nvGrpSpPr>
          <p:grpSpPr>
            <a:xfrm>
              <a:off x="517290" y="5325284"/>
              <a:ext cx="720000" cy="722974"/>
              <a:chOff x="1481679" y="3596419"/>
              <a:chExt cx="720000" cy="722974"/>
            </a:xfrm>
          </p:grpSpPr>
          <p:sp>
            <p:nvSpPr>
              <p:cNvPr id="20" name="Rettangolo 19"/>
              <p:cNvSpPr/>
              <p:nvPr/>
            </p:nvSpPr>
            <p:spPr>
              <a:xfrm>
                <a:off x="1481679" y="3597906"/>
                <a:ext cx="360000" cy="360000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109580" name="Picture 12" descr="http://www.caltagironeeditore.com/wp-content/uploads/2016/03/Logo_circle_leggo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1679" y="3596419"/>
                <a:ext cx="720000" cy="72297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5" name="Gruppo 14"/>
            <p:cNvGrpSpPr/>
            <p:nvPr/>
          </p:nvGrpSpPr>
          <p:grpSpPr>
            <a:xfrm>
              <a:off x="517290" y="4509374"/>
              <a:ext cx="720000" cy="722975"/>
              <a:chOff x="3801112" y="3221221"/>
              <a:chExt cx="720000" cy="722975"/>
            </a:xfrm>
          </p:grpSpPr>
          <p:sp>
            <p:nvSpPr>
              <p:cNvPr id="19" name="Rettangolo 18"/>
              <p:cNvSpPr/>
              <p:nvPr/>
            </p:nvSpPr>
            <p:spPr>
              <a:xfrm>
                <a:off x="3801112" y="3236419"/>
                <a:ext cx="360000" cy="360000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109576" name="Picture 8" descr="http://www.caltagironeeditore.com/wp-content/uploads/2016/03/Loghi_circle_cadr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01112" y="3221221"/>
                <a:ext cx="720000" cy="7229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4" name="Gruppo 13"/>
            <p:cNvGrpSpPr/>
            <p:nvPr/>
          </p:nvGrpSpPr>
          <p:grpSpPr>
            <a:xfrm>
              <a:off x="508237" y="3704336"/>
              <a:ext cx="720000" cy="722975"/>
              <a:chOff x="1101483" y="2700211"/>
              <a:chExt cx="720000" cy="722975"/>
            </a:xfrm>
          </p:grpSpPr>
          <p:sp>
            <p:nvSpPr>
              <p:cNvPr id="24" name="Rettangolo 23"/>
              <p:cNvSpPr/>
              <p:nvPr/>
            </p:nvSpPr>
            <p:spPr>
              <a:xfrm>
                <a:off x="1110536" y="2709000"/>
                <a:ext cx="360000" cy="360000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109578" name="Picture 10" descr="http://www.caltagironeeditore.com/wp-content/uploads/2016/03/Logo_circle_qdp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1483" y="2700211"/>
                <a:ext cx="720000" cy="7229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3" name="Gruppo 12"/>
            <p:cNvGrpSpPr/>
            <p:nvPr/>
          </p:nvGrpSpPr>
          <p:grpSpPr>
            <a:xfrm>
              <a:off x="495280" y="2893862"/>
              <a:ext cx="720000" cy="722975"/>
              <a:chOff x="3627000" y="2348152"/>
              <a:chExt cx="720000" cy="722975"/>
            </a:xfrm>
          </p:grpSpPr>
          <p:sp>
            <p:nvSpPr>
              <p:cNvPr id="18" name="Rettangolo 17"/>
              <p:cNvSpPr/>
              <p:nvPr/>
            </p:nvSpPr>
            <p:spPr>
              <a:xfrm>
                <a:off x="3627000" y="2354579"/>
                <a:ext cx="360000" cy="360000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109574" name="Picture 6" descr="http://www.caltagironeeditore.com/wp-content/uploads/2016/03/Loghi_circle_gazz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27000" y="2348152"/>
                <a:ext cx="720000" cy="7229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2" name="Gruppo 11"/>
            <p:cNvGrpSpPr/>
            <p:nvPr/>
          </p:nvGrpSpPr>
          <p:grpSpPr>
            <a:xfrm>
              <a:off x="490131" y="2083388"/>
              <a:ext cx="720000" cy="722975"/>
              <a:chOff x="1599894" y="2093336"/>
              <a:chExt cx="720000" cy="722975"/>
            </a:xfrm>
          </p:grpSpPr>
          <p:sp>
            <p:nvSpPr>
              <p:cNvPr id="17" name="Rettangolo 16"/>
              <p:cNvSpPr/>
              <p:nvPr/>
            </p:nvSpPr>
            <p:spPr>
              <a:xfrm>
                <a:off x="1618000" y="2098379"/>
                <a:ext cx="360000" cy="360000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109572" name="Picture 4" descr="http://www.caltagironeeditore.com/wp-content/uploads/2016/03/Logo_circle_matt.png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99894" y="2093336"/>
                <a:ext cx="720000" cy="7229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8" name="Gruppo 7"/>
            <p:cNvGrpSpPr/>
            <p:nvPr/>
          </p:nvGrpSpPr>
          <p:grpSpPr>
            <a:xfrm>
              <a:off x="477000" y="1291348"/>
              <a:ext cx="720000" cy="720000"/>
              <a:chOff x="2547000" y="1291348"/>
              <a:chExt cx="720000" cy="720000"/>
            </a:xfrm>
          </p:grpSpPr>
          <p:sp>
            <p:nvSpPr>
              <p:cNvPr id="6" name="Rettangolo 5"/>
              <p:cNvSpPr/>
              <p:nvPr/>
            </p:nvSpPr>
            <p:spPr>
              <a:xfrm>
                <a:off x="2565106" y="1318507"/>
                <a:ext cx="360000" cy="360000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109570" name="Picture 2" descr="http://www.caltagironeeditore.com/wp-content/uploads/2016/03/Logo_circle_msgr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7000" y="1291348"/>
                <a:ext cx="720000" cy="72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8" name="Text Box 5"/>
            <p:cNvSpPr txBox="1">
              <a:spLocks noChangeArrowheads="1"/>
            </p:cNvSpPr>
            <p:nvPr/>
          </p:nvSpPr>
          <p:spPr bwMode="auto">
            <a:xfrm>
              <a:off x="1422000" y="1374349"/>
              <a:ext cx="2070000" cy="55399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r>
                <a:rPr lang="it-IT" sz="1200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Il Messaggero</a:t>
              </a:r>
            </a:p>
            <a:p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National, with 9 </a:t>
              </a:r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local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 </a:t>
              </a:r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editions</a:t>
              </a:r>
              <a:endParaRPr lang="it-IT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  <a:p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 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Readership* 1,060,000</a:t>
              </a:r>
              <a:endParaRPr lang="it-IT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29" name="Text Box 5"/>
            <p:cNvSpPr txBox="1">
              <a:spLocks noChangeArrowheads="1"/>
            </p:cNvSpPr>
            <p:nvPr/>
          </p:nvSpPr>
          <p:spPr bwMode="auto">
            <a:xfrm>
              <a:off x="1422000" y="2167876"/>
              <a:ext cx="2070000" cy="73866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r>
                <a:rPr lang="it-IT" sz="1200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Il </a:t>
              </a:r>
              <a:r>
                <a:rPr lang="it-IT" sz="12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Mattino </a:t>
              </a:r>
              <a:endParaRPr lang="it-IT" sz="1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  <a:p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</a:rPr>
                <a:t>National, with 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</a:rPr>
                <a:t>5 </a:t>
              </a:r>
              <a:r>
                <a:rPr lang="it-IT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</a:rPr>
                <a:t>local</a:t>
              </a:r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</a:rPr>
                <a:t> </a:t>
              </a:r>
              <a:r>
                <a:rPr lang="it-IT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</a:rPr>
                <a:t>editions</a:t>
              </a:r>
              <a:endParaRPr lang="it-IT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endParaRPr>
            </a:p>
            <a:p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Readership* 574,000</a:t>
              </a:r>
              <a:endParaRPr lang="it-IT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  <a:p>
              <a:endParaRPr lang="it-IT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30" name="Text Box 5"/>
            <p:cNvSpPr txBox="1">
              <a:spLocks noChangeArrowheads="1"/>
            </p:cNvSpPr>
            <p:nvPr/>
          </p:nvSpPr>
          <p:spPr bwMode="auto">
            <a:xfrm>
              <a:off x="1424273" y="2956059"/>
              <a:ext cx="2067727" cy="73866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r>
                <a:rPr lang="it-IT" sz="12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Il Gazzettino </a:t>
              </a:r>
              <a:endParaRPr lang="it-IT" sz="1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  <a:p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</a:rPr>
                <a:t>National, with 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</a:rPr>
                <a:t>8 </a:t>
              </a:r>
              <a:r>
                <a:rPr lang="it-IT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</a:rPr>
                <a:t>local</a:t>
              </a:r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</a:rPr>
                <a:t> </a:t>
              </a:r>
              <a:r>
                <a:rPr lang="it-IT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</a:rPr>
                <a:t>editions</a:t>
              </a:r>
              <a:endParaRPr lang="it-IT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endParaRPr>
            </a:p>
            <a:p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Readership* 521,000</a:t>
              </a:r>
              <a:endParaRPr lang="it-IT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  <a:p>
              <a:endParaRPr lang="it-IT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31" name="Text Box 5"/>
            <p:cNvSpPr txBox="1">
              <a:spLocks noChangeArrowheads="1"/>
            </p:cNvSpPr>
            <p:nvPr/>
          </p:nvSpPr>
          <p:spPr bwMode="auto">
            <a:xfrm>
              <a:off x="1424273" y="3738344"/>
              <a:ext cx="2067727" cy="73866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r>
                <a:rPr lang="it-IT" sz="12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Nuovo Quotidiano di </a:t>
              </a:r>
              <a:r>
                <a:rPr lang="it-IT" sz="1200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Puglia</a:t>
              </a:r>
            </a:p>
            <a:p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Multiple </a:t>
              </a:r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provincial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 with 3 </a:t>
              </a:r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local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 </a:t>
              </a:r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editions</a:t>
              </a:r>
              <a:endParaRPr lang="it-IT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  <a:p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Readership* 303,000</a:t>
              </a:r>
              <a:endParaRPr lang="it-IT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32" name="Text Box 5"/>
            <p:cNvSpPr txBox="1">
              <a:spLocks noChangeArrowheads="1"/>
            </p:cNvSpPr>
            <p:nvPr/>
          </p:nvSpPr>
          <p:spPr bwMode="auto">
            <a:xfrm>
              <a:off x="1424273" y="4593862"/>
              <a:ext cx="2067727" cy="55399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r>
                <a:rPr lang="it-IT" sz="12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Corriere Adriatico </a:t>
              </a:r>
              <a:endParaRPr lang="it-IT" sz="1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  <a:p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Regionale with 5 </a:t>
              </a:r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local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 </a:t>
              </a:r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editons</a:t>
              </a:r>
              <a:endParaRPr lang="it-IT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  <a:p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Readership* 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310.000</a:t>
              </a:r>
              <a:endParaRPr lang="it-IT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33" name="Text Box 5"/>
            <p:cNvSpPr txBox="1">
              <a:spLocks noChangeArrowheads="1"/>
            </p:cNvSpPr>
            <p:nvPr/>
          </p:nvSpPr>
          <p:spPr bwMode="auto">
            <a:xfrm>
              <a:off x="1422000" y="5325284"/>
              <a:ext cx="2067727" cy="36933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r>
                <a:rPr lang="it-IT" sz="1200" b="1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Presence</a:t>
              </a:r>
              <a:r>
                <a:rPr lang="it-IT" sz="1200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 in Rome and Milan </a:t>
              </a:r>
              <a:endParaRPr lang="it-IT" sz="1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  <a:p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Readership* 536,000</a:t>
              </a:r>
              <a:endParaRPr lang="it-IT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</p:txBody>
        </p:sp>
      </p:grpSp>
      <p:pic>
        <p:nvPicPr>
          <p:cNvPr id="109582" name="Picture 14" descr="http://www.caltagironeeditore.com/wp-content/uploads/2016/10/logo_piemme1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0751" y="1718044"/>
            <a:ext cx="1037109" cy="194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4505295" y="1504646"/>
            <a:ext cx="1451953" cy="55399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bIns="0">
            <a:spAutoFit/>
          </a:bodyPr>
          <a:lstStyle/>
          <a:p>
            <a:r>
              <a:rPr lang="it-IT" sz="12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One</a:t>
            </a:r>
            <a:r>
              <a:rPr lang="it-IT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 of </a:t>
            </a:r>
            <a:r>
              <a:rPr lang="it-IT" sz="12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th</a:t>
            </a:r>
            <a:r>
              <a:rPr lang="it-IT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 </a:t>
            </a:r>
            <a:r>
              <a:rPr lang="it-IT" sz="12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most</a:t>
            </a:r>
            <a:r>
              <a:rPr lang="it-IT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 </a:t>
            </a:r>
            <a:r>
              <a:rPr lang="it-IT" sz="12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important</a:t>
            </a:r>
            <a:r>
              <a:rPr lang="it-IT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 </a:t>
            </a:r>
            <a:r>
              <a:rPr lang="it-IT" sz="12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advertisin</a:t>
            </a:r>
            <a:r>
              <a:rPr lang="it-IT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 agency in Italy</a:t>
            </a:r>
            <a:endParaRPr lang="it-IT" sz="1200" i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+mn-cs"/>
            </a:endParaRPr>
          </a:p>
        </p:txBody>
      </p:sp>
      <p:grpSp>
        <p:nvGrpSpPr>
          <p:cNvPr id="25" name="Gruppo 24"/>
          <p:cNvGrpSpPr/>
          <p:nvPr/>
        </p:nvGrpSpPr>
        <p:grpSpPr>
          <a:xfrm>
            <a:off x="6021585" y="1353713"/>
            <a:ext cx="2882367" cy="738664"/>
            <a:chOff x="6021585" y="1335241"/>
            <a:chExt cx="2882367" cy="738664"/>
          </a:xfrm>
        </p:grpSpPr>
        <p:pic>
          <p:nvPicPr>
            <p:cNvPr id="109584" name="Picture 16" descr="http://www.caltagironeeditore.com/wp-content/uploads/2016/03/LOGO_StampaRoma_2015b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21585" y="1585074"/>
              <a:ext cx="1224000" cy="2297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9" name="Text Box 5"/>
            <p:cNvSpPr txBox="1">
              <a:spLocks noChangeArrowheads="1"/>
            </p:cNvSpPr>
            <p:nvPr/>
          </p:nvSpPr>
          <p:spPr bwMode="auto">
            <a:xfrm>
              <a:off x="7374259" y="1335241"/>
              <a:ext cx="1529693" cy="73866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Print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 and </a:t>
              </a:r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prepress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, </a:t>
              </a:r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also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 on </a:t>
              </a:r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behalf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 of </a:t>
              </a:r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third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 parties, in the </a:t>
              </a:r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plants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 </a:t>
              </a:r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located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 in Rome</a:t>
              </a:r>
              <a:endParaRPr lang="it-IT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</p:txBody>
        </p:sp>
      </p:grpSp>
      <p:grpSp>
        <p:nvGrpSpPr>
          <p:cNvPr id="3" name="Gruppo 2"/>
          <p:cNvGrpSpPr/>
          <p:nvPr/>
        </p:nvGrpSpPr>
        <p:grpSpPr>
          <a:xfrm>
            <a:off x="5964130" y="2295674"/>
            <a:ext cx="2820257" cy="738664"/>
            <a:chOff x="5964130" y="2155276"/>
            <a:chExt cx="2820257" cy="738664"/>
          </a:xfrm>
        </p:grpSpPr>
        <p:pic>
          <p:nvPicPr>
            <p:cNvPr id="109586" name="Picture 18" descr="http://www.caltagironeeditore.com/wp-content/uploads/2016/03/LOGO_StampaNapoli_2015b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64130" y="2406142"/>
              <a:ext cx="1224000" cy="2297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1" name="Text Box 5"/>
            <p:cNvSpPr txBox="1">
              <a:spLocks noChangeArrowheads="1"/>
            </p:cNvSpPr>
            <p:nvPr/>
          </p:nvSpPr>
          <p:spPr bwMode="auto">
            <a:xfrm>
              <a:off x="7332434" y="2155276"/>
              <a:ext cx="1451953" cy="73866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Prints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 on </a:t>
              </a:r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behalf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 of Il Mattino and </a:t>
              </a:r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third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 parties in the </a:t>
              </a:r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plants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 </a:t>
              </a:r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located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 in </a:t>
              </a:r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Naples</a:t>
              </a:r>
              <a:endParaRPr lang="it-IT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</p:txBody>
        </p:sp>
      </p:grpSp>
      <p:pic>
        <p:nvPicPr>
          <p:cNvPr id="109588" name="Picture 20" descr="http://www.caltagironeeditore.com/wp-content/uploads/2016/03/LOGO_ServiziItalia_15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4130" y="4203637"/>
            <a:ext cx="1224000" cy="294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 Box 5"/>
          <p:cNvSpPr txBox="1">
            <a:spLocks noChangeArrowheads="1"/>
          </p:cNvSpPr>
          <p:nvPr/>
        </p:nvSpPr>
        <p:spPr bwMode="auto">
          <a:xfrm>
            <a:off x="7332434" y="3850082"/>
            <a:ext cx="1660579" cy="110799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bIns="0">
            <a:spAutoFit/>
          </a:bodyPr>
          <a:lstStyle/>
          <a:p>
            <a:r>
              <a:rPr lang="it-IT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General </a:t>
            </a:r>
            <a:r>
              <a:rPr lang="it-IT" sz="12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services</a:t>
            </a:r>
            <a:r>
              <a:rPr lang="it-IT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, IT help desk, </a:t>
            </a:r>
            <a:r>
              <a:rPr lang="it-IT" sz="12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administative</a:t>
            </a:r>
            <a:r>
              <a:rPr lang="it-IT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, </a:t>
            </a:r>
            <a:r>
              <a:rPr lang="it-IT" sz="12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distribution</a:t>
            </a:r>
            <a:r>
              <a:rPr lang="it-IT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 and commercial </a:t>
            </a:r>
            <a:r>
              <a:rPr lang="it-IT" sz="12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services</a:t>
            </a:r>
            <a:r>
              <a:rPr lang="it-IT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, </a:t>
            </a:r>
            <a:r>
              <a:rPr lang="it-IT" sz="12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legal</a:t>
            </a:r>
            <a:r>
              <a:rPr lang="it-IT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 and </a:t>
            </a:r>
            <a:r>
              <a:rPr lang="it-IT" sz="12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secretary</a:t>
            </a:r>
            <a:r>
              <a:rPr lang="it-IT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 </a:t>
            </a:r>
            <a:r>
              <a:rPr lang="it-IT" sz="12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support</a:t>
            </a:r>
            <a:endParaRPr lang="it-IT" sz="1200" i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+mn-cs"/>
            </a:endParaRPr>
          </a:p>
        </p:txBody>
      </p:sp>
      <p:grpSp>
        <p:nvGrpSpPr>
          <p:cNvPr id="109568" name="Gruppo 109567"/>
          <p:cNvGrpSpPr/>
          <p:nvPr/>
        </p:nvGrpSpPr>
        <p:grpSpPr>
          <a:xfrm>
            <a:off x="6205019" y="4936892"/>
            <a:ext cx="2641478" cy="923330"/>
            <a:chOff x="6262474" y="4546852"/>
            <a:chExt cx="2641478" cy="923330"/>
          </a:xfrm>
        </p:grpSpPr>
        <p:pic>
          <p:nvPicPr>
            <p:cNvPr id="109590" name="Picture 22" descr="http://www.caltagironeeditore.com/wp-content/uploads/2016/03/CEDS.png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62474" y="4870861"/>
              <a:ext cx="742223" cy="4544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" name="Text Box 5"/>
            <p:cNvSpPr txBox="1">
              <a:spLocks noChangeArrowheads="1"/>
            </p:cNvSpPr>
            <p:nvPr/>
          </p:nvSpPr>
          <p:spPr bwMode="auto">
            <a:xfrm>
              <a:off x="7370107" y="4546852"/>
              <a:ext cx="1533845" cy="923330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/>
              </a:r>
              <a:b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</a:br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Designing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, </a:t>
              </a:r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developing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 and </a:t>
              </a:r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managing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 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of the Group and </a:t>
              </a:r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third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 parties web </a:t>
              </a:r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sites</a:t>
              </a:r>
              <a:endParaRPr lang="it-IT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</p:txBody>
        </p:sp>
      </p:grp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934129" y="900063"/>
            <a:ext cx="1530973" cy="29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2000" b="1" dirty="0" err="1" smtClean="0">
                <a:solidFill>
                  <a:srgbClr val="1F4E79"/>
                </a:solidFill>
                <a:latin typeface="Calibri" pitchFamily="34" charset="0"/>
              </a:rPr>
              <a:t>Newspapers</a:t>
            </a:r>
            <a:endParaRPr lang="it-IT" sz="200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48" name="Rectangle 12"/>
          <p:cNvSpPr>
            <a:spLocks noChangeArrowheads="1"/>
          </p:cNvSpPr>
          <p:nvPr/>
        </p:nvSpPr>
        <p:spPr bwMode="auto">
          <a:xfrm>
            <a:off x="3261766" y="900063"/>
            <a:ext cx="2411854" cy="29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Advertising</a:t>
            </a:r>
            <a:endParaRPr lang="it-IT" sz="200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49" name="Rectangle 12"/>
          <p:cNvSpPr>
            <a:spLocks noChangeArrowheads="1"/>
          </p:cNvSpPr>
          <p:nvPr/>
        </p:nvSpPr>
        <p:spPr bwMode="auto">
          <a:xfrm>
            <a:off x="6470284" y="896966"/>
            <a:ext cx="2411854" cy="29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Services</a:t>
            </a:r>
            <a:endParaRPr lang="it-IT" sz="200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4167000" y="6351909"/>
            <a:ext cx="4729046" cy="11541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bIns="0">
            <a:spAutoFit/>
          </a:bodyPr>
          <a:lstStyle/>
          <a:p>
            <a:pPr defTabSz="179388" eaLnBrk="0" hangingPunct="0">
              <a:lnSpc>
                <a:spcPct val="75000"/>
              </a:lnSpc>
              <a:spcBef>
                <a:spcPct val="50000"/>
              </a:spcBef>
              <a:buClr>
                <a:srgbClr val="FF0000"/>
              </a:buClr>
            </a:pP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*	</a:t>
            </a: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Source: </a:t>
            </a:r>
            <a:r>
              <a:rPr lang="it-IT" sz="1000" dirty="0" err="1">
                <a:solidFill>
                  <a:srgbClr val="1F4E79"/>
                </a:solidFill>
                <a:latin typeface="Calibri" pitchFamily="34" charset="0"/>
                <a:cs typeface="+mn-cs"/>
              </a:rPr>
              <a:t>Audipress</a:t>
            </a:r>
            <a:r>
              <a:rPr lang="it-IT" sz="1000" dirty="0">
                <a:solidFill>
                  <a:srgbClr val="1F4E79"/>
                </a:solidFill>
                <a:latin typeface="Calibri" pitchFamily="34" charset="0"/>
                <a:cs typeface="+mn-cs"/>
              </a:rPr>
              <a:t> </a:t>
            </a: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2018/III </a:t>
            </a: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(</a:t>
            </a:r>
            <a:r>
              <a:rPr lang="it-IT" sz="1000" dirty="0" err="1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paper</a:t>
            </a: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 + </a:t>
            </a: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replica)</a:t>
            </a:r>
            <a:endParaRPr lang="it-IT" sz="1000" dirty="0">
              <a:solidFill>
                <a:srgbClr val="1F4E79"/>
              </a:solidFill>
              <a:latin typeface="Calibri" pitchFamily="34" charset="0"/>
              <a:cs typeface="+mn-cs"/>
            </a:endParaRPr>
          </a:p>
        </p:txBody>
      </p:sp>
      <p:grpSp>
        <p:nvGrpSpPr>
          <p:cNvPr id="4" name="Gruppo 3"/>
          <p:cNvGrpSpPr/>
          <p:nvPr/>
        </p:nvGrpSpPr>
        <p:grpSpPr>
          <a:xfrm>
            <a:off x="6357840" y="3237635"/>
            <a:ext cx="2635173" cy="553998"/>
            <a:chOff x="6357840" y="3015984"/>
            <a:chExt cx="2635173" cy="553998"/>
          </a:xfrm>
        </p:grpSpPr>
        <p:sp>
          <p:nvSpPr>
            <p:cNvPr id="50" name="Text Box 5"/>
            <p:cNvSpPr txBox="1">
              <a:spLocks noChangeArrowheads="1"/>
            </p:cNvSpPr>
            <p:nvPr/>
          </p:nvSpPr>
          <p:spPr bwMode="auto">
            <a:xfrm>
              <a:off x="7332433" y="3015984"/>
              <a:ext cx="1660580" cy="55399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Prints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 on </a:t>
              </a:r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behalf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 of Il 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Gazzettino 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in the </a:t>
              </a:r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plants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 </a:t>
              </a:r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located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 in </a:t>
              </a:r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Venice</a:t>
              </a:r>
              <a:endParaRPr lang="it-IT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51" name="Text Box 5"/>
            <p:cNvSpPr txBox="1">
              <a:spLocks noChangeArrowheads="1"/>
            </p:cNvSpPr>
            <p:nvPr/>
          </p:nvSpPr>
          <p:spPr bwMode="auto">
            <a:xfrm>
              <a:off x="6357840" y="3139095"/>
              <a:ext cx="1660580" cy="307777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r>
                <a:rPr lang="it-IT" sz="2000" dirty="0" smtClean="0">
                  <a:solidFill>
                    <a:srgbClr val="0033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CSV</a:t>
              </a:r>
              <a:endParaRPr lang="it-IT" sz="20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282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Leadership in middle Italy*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C3B85-9911-449A-9986-E4A1E57D3F7A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12" name="Freeform 5"/>
          <p:cNvSpPr>
            <a:spLocks/>
          </p:cNvSpPr>
          <p:nvPr/>
        </p:nvSpPr>
        <p:spPr bwMode="auto">
          <a:xfrm>
            <a:off x="3288955" y="2332220"/>
            <a:ext cx="827297" cy="420637"/>
          </a:xfrm>
          <a:custGeom>
            <a:avLst/>
            <a:gdLst/>
            <a:ahLst/>
            <a:cxnLst>
              <a:cxn ang="0">
                <a:pos x="10" y="104"/>
              </a:cxn>
              <a:cxn ang="0">
                <a:pos x="0" y="82"/>
              </a:cxn>
              <a:cxn ang="0">
                <a:pos x="15" y="37"/>
              </a:cxn>
              <a:cxn ang="0">
                <a:pos x="42" y="42"/>
              </a:cxn>
              <a:cxn ang="0">
                <a:pos x="82" y="57"/>
              </a:cxn>
              <a:cxn ang="0">
                <a:pos x="117" y="22"/>
              </a:cxn>
              <a:cxn ang="0">
                <a:pos x="229" y="15"/>
              </a:cxn>
              <a:cxn ang="0">
                <a:pos x="268" y="7"/>
              </a:cxn>
              <a:cxn ang="0">
                <a:pos x="263" y="35"/>
              </a:cxn>
              <a:cxn ang="0">
                <a:pos x="281" y="72"/>
              </a:cxn>
              <a:cxn ang="0">
                <a:pos x="286" y="97"/>
              </a:cxn>
              <a:cxn ang="0">
                <a:pos x="249" y="91"/>
              </a:cxn>
              <a:cxn ang="0">
                <a:pos x="236" y="111"/>
              </a:cxn>
              <a:cxn ang="0">
                <a:pos x="211" y="124"/>
              </a:cxn>
              <a:cxn ang="0">
                <a:pos x="202" y="139"/>
              </a:cxn>
              <a:cxn ang="0">
                <a:pos x="206" y="159"/>
              </a:cxn>
              <a:cxn ang="0">
                <a:pos x="214" y="171"/>
              </a:cxn>
              <a:cxn ang="0">
                <a:pos x="223" y="186"/>
              </a:cxn>
              <a:cxn ang="0">
                <a:pos x="191" y="208"/>
              </a:cxn>
              <a:cxn ang="0">
                <a:pos x="174" y="231"/>
              </a:cxn>
              <a:cxn ang="0">
                <a:pos x="156" y="223"/>
              </a:cxn>
              <a:cxn ang="0">
                <a:pos x="134" y="246"/>
              </a:cxn>
              <a:cxn ang="0">
                <a:pos x="119" y="251"/>
              </a:cxn>
              <a:cxn ang="0">
                <a:pos x="97" y="293"/>
              </a:cxn>
              <a:cxn ang="0">
                <a:pos x="72" y="293"/>
              </a:cxn>
              <a:cxn ang="0">
                <a:pos x="67" y="271"/>
              </a:cxn>
              <a:cxn ang="0">
                <a:pos x="47" y="261"/>
              </a:cxn>
              <a:cxn ang="0">
                <a:pos x="24" y="273"/>
              </a:cxn>
              <a:cxn ang="0">
                <a:pos x="15" y="266"/>
              </a:cxn>
              <a:cxn ang="0">
                <a:pos x="7" y="251"/>
              </a:cxn>
              <a:cxn ang="0">
                <a:pos x="5" y="226"/>
              </a:cxn>
              <a:cxn ang="0">
                <a:pos x="17" y="152"/>
              </a:cxn>
              <a:cxn ang="0">
                <a:pos x="27" y="141"/>
              </a:cxn>
              <a:cxn ang="0">
                <a:pos x="24" y="124"/>
              </a:cxn>
              <a:cxn ang="0">
                <a:pos x="2" y="107"/>
              </a:cxn>
            </a:cxnLst>
            <a:rect l="0" t="0" r="r" b="b"/>
            <a:pathLst>
              <a:path w="293" h="293">
                <a:moveTo>
                  <a:pt x="2" y="107"/>
                </a:moveTo>
                <a:lnTo>
                  <a:pt x="10" y="104"/>
                </a:lnTo>
                <a:lnTo>
                  <a:pt x="15" y="97"/>
                </a:lnTo>
                <a:lnTo>
                  <a:pt x="0" y="82"/>
                </a:lnTo>
                <a:lnTo>
                  <a:pt x="0" y="69"/>
                </a:lnTo>
                <a:lnTo>
                  <a:pt x="15" y="37"/>
                </a:lnTo>
                <a:lnTo>
                  <a:pt x="30" y="42"/>
                </a:lnTo>
                <a:lnTo>
                  <a:pt x="42" y="42"/>
                </a:lnTo>
                <a:lnTo>
                  <a:pt x="52" y="52"/>
                </a:lnTo>
                <a:lnTo>
                  <a:pt x="82" y="57"/>
                </a:lnTo>
                <a:lnTo>
                  <a:pt x="94" y="55"/>
                </a:lnTo>
                <a:lnTo>
                  <a:pt x="117" y="22"/>
                </a:lnTo>
                <a:lnTo>
                  <a:pt x="132" y="15"/>
                </a:lnTo>
                <a:lnTo>
                  <a:pt x="229" y="15"/>
                </a:lnTo>
                <a:lnTo>
                  <a:pt x="266" y="0"/>
                </a:lnTo>
                <a:lnTo>
                  <a:pt x="268" y="7"/>
                </a:lnTo>
                <a:lnTo>
                  <a:pt x="258" y="18"/>
                </a:lnTo>
                <a:lnTo>
                  <a:pt x="263" y="35"/>
                </a:lnTo>
                <a:lnTo>
                  <a:pt x="273" y="45"/>
                </a:lnTo>
                <a:lnTo>
                  <a:pt x="281" y="72"/>
                </a:lnTo>
                <a:lnTo>
                  <a:pt x="293" y="87"/>
                </a:lnTo>
                <a:lnTo>
                  <a:pt x="286" y="97"/>
                </a:lnTo>
                <a:lnTo>
                  <a:pt x="266" y="102"/>
                </a:lnTo>
                <a:lnTo>
                  <a:pt x="249" y="91"/>
                </a:lnTo>
                <a:lnTo>
                  <a:pt x="244" y="97"/>
                </a:lnTo>
                <a:lnTo>
                  <a:pt x="236" y="111"/>
                </a:lnTo>
                <a:lnTo>
                  <a:pt x="214" y="115"/>
                </a:lnTo>
                <a:lnTo>
                  <a:pt x="211" y="124"/>
                </a:lnTo>
                <a:lnTo>
                  <a:pt x="214" y="131"/>
                </a:lnTo>
                <a:lnTo>
                  <a:pt x="202" y="139"/>
                </a:lnTo>
                <a:lnTo>
                  <a:pt x="202" y="147"/>
                </a:lnTo>
                <a:lnTo>
                  <a:pt x="206" y="159"/>
                </a:lnTo>
                <a:lnTo>
                  <a:pt x="206" y="169"/>
                </a:lnTo>
                <a:lnTo>
                  <a:pt x="214" y="171"/>
                </a:lnTo>
                <a:lnTo>
                  <a:pt x="221" y="179"/>
                </a:lnTo>
                <a:lnTo>
                  <a:pt x="223" y="186"/>
                </a:lnTo>
                <a:lnTo>
                  <a:pt x="219" y="201"/>
                </a:lnTo>
                <a:lnTo>
                  <a:pt x="191" y="208"/>
                </a:lnTo>
                <a:lnTo>
                  <a:pt x="181" y="231"/>
                </a:lnTo>
                <a:lnTo>
                  <a:pt x="174" y="231"/>
                </a:lnTo>
                <a:lnTo>
                  <a:pt x="164" y="223"/>
                </a:lnTo>
                <a:lnTo>
                  <a:pt x="156" y="223"/>
                </a:lnTo>
                <a:lnTo>
                  <a:pt x="141" y="233"/>
                </a:lnTo>
                <a:lnTo>
                  <a:pt x="134" y="246"/>
                </a:lnTo>
                <a:lnTo>
                  <a:pt x="129" y="246"/>
                </a:lnTo>
                <a:lnTo>
                  <a:pt x="119" y="251"/>
                </a:lnTo>
                <a:lnTo>
                  <a:pt x="102" y="288"/>
                </a:lnTo>
                <a:lnTo>
                  <a:pt x="97" y="293"/>
                </a:lnTo>
                <a:lnTo>
                  <a:pt x="84" y="291"/>
                </a:lnTo>
                <a:lnTo>
                  <a:pt x="72" y="293"/>
                </a:lnTo>
                <a:lnTo>
                  <a:pt x="65" y="288"/>
                </a:lnTo>
                <a:lnTo>
                  <a:pt x="67" y="271"/>
                </a:lnTo>
                <a:lnTo>
                  <a:pt x="57" y="263"/>
                </a:lnTo>
                <a:lnTo>
                  <a:pt x="47" y="261"/>
                </a:lnTo>
                <a:lnTo>
                  <a:pt x="30" y="266"/>
                </a:lnTo>
                <a:lnTo>
                  <a:pt x="24" y="273"/>
                </a:lnTo>
                <a:lnTo>
                  <a:pt x="15" y="273"/>
                </a:lnTo>
                <a:lnTo>
                  <a:pt x="15" y="266"/>
                </a:lnTo>
                <a:lnTo>
                  <a:pt x="15" y="258"/>
                </a:lnTo>
                <a:lnTo>
                  <a:pt x="7" y="251"/>
                </a:lnTo>
                <a:lnTo>
                  <a:pt x="10" y="238"/>
                </a:lnTo>
                <a:lnTo>
                  <a:pt x="5" y="226"/>
                </a:lnTo>
                <a:lnTo>
                  <a:pt x="20" y="181"/>
                </a:lnTo>
                <a:lnTo>
                  <a:pt x="17" y="152"/>
                </a:lnTo>
                <a:lnTo>
                  <a:pt x="20" y="144"/>
                </a:lnTo>
                <a:lnTo>
                  <a:pt x="27" y="141"/>
                </a:lnTo>
                <a:lnTo>
                  <a:pt x="30" y="134"/>
                </a:lnTo>
                <a:lnTo>
                  <a:pt x="24" y="124"/>
                </a:lnTo>
                <a:lnTo>
                  <a:pt x="15" y="117"/>
                </a:lnTo>
                <a:lnTo>
                  <a:pt x="2" y="107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12700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Freeform 7"/>
          <p:cNvSpPr>
            <a:spLocks/>
          </p:cNvSpPr>
          <p:nvPr/>
        </p:nvSpPr>
        <p:spPr bwMode="auto">
          <a:xfrm>
            <a:off x="4113954" y="2454255"/>
            <a:ext cx="652235" cy="324450"/>
          </a:xfrm>
          <a:custGeom>
            <a:avLst/>
            <a:gdLst/>
            <a:ahLst/>
            <a:cxnLst>
              <a:cxn ang="0">
                <a:pos x="56" y="2"/>
              </a:cxn>
              <a:cxn ang="0">
                <a:pos x="65" y="0"/>
              </a:cxn>
              <a:cxn ang="0">
                <a:pos x="78" y="2"/>
              </a:cxn>
              <a:cxn ang="0">
                <a:pos x="107" y="15"/>
              </a:cxn>
              <a:cxn ang="0">
                <a:pos x="184" y="18"/>
              </a:cxn>
              <a:cxn ang="0">
                <a:pos x="194" y="22"/>
              </a:cxn>
              <a:cxn ang="0">
                <a:pos x="202" y="27"/>
              </a:cxn>
              <a:cxn ang="0">
                <a:pos x="199" y="35"/>
              </a:cxn>
              <a:cxn ang="0">
                <a:pos x="177" y="47"/>
              </a:cxn>
              <a:cxn ang="0">
                <a:pos x="167" y="54"/>
              </a:cxn>
              <a:cxn ang="0">
                <a:pos x="157" y="67"/>
              </a:cxn>
              <a:cxn ang="0">
                <a:pos x="162" y="82"/>
              </a:cxn>
              <a:cxn ang="0">
                <a:pos x="172" y="84"/>
              </a:cxn>
              <a:cxn ang="0">
                <a:pos x="180" y="92"/>
              </a:cxn>
              <a:cxn ang="0">
                <a:pos x="192" y="94"/>
              </a:cxn>
              <a:cxn ang="0">
                <a:pos x="192" y="102"/>
              </a:cxn>
              <a:cxn ang="0">
                <a:pos x="190" y="109"/>
              </a:cxn>
              <a:cxn ang="0">
                <a:pos x="175" y="124"/>
              </a:cxn>
              <a:cxn ang="0">
                <a:pos x="172" y="133"/>
              </a:cxn>
              <a:cxn ang="0">
                <a:pos x="175" y="136"/>
              </a:cxn>
              <a:cxn ang="0">
                <a:pos x="190" y="136"/>
              </a:cxn>
              <a:cxn ang="0">
                <a:pos x="192" y="144"/>
              </a:cxn>
              <a:cxn ang="0">
                <a:pos x="190" y="161"/>
              </a:cxn>
              <a:cxn ang="0">
                <a:pos x="190" y="168"/>
              </a:cxn>
              <a:cxn ang="0">
                <a:pos x="205" y="175"/>
              </a:cxn>
              <a:cxn ang="0">
                <a:pos x="217" y="188"/>
              </a:cxn>
              <a:cxn ang="0">
                <a:pos x="231" y="203"/>
              </a:cxn>
              <a:cxn ang="0">
                <a:pos x="229" y="215"/>
              </a:cxn>
              <a:cxn ang="0">
                <a:pos x="224" y="223"/>
              </a:cxn>
              <a:cxn ang="0">
                <a:pos x="214" y="226"/>
              </a:cxn>
              <a:cxn ang="0">
                <a:pos x="209" y="205"/>
              </a:cxn>
              <a:cxn ang="0">
                <a:pos x="194" y="191"/>
              </a:cxn>
              <a:cxn ang="0">
                <a:pos x="182" y="186"/>
              </a:cxn>
              <a:cxn ang="0">
                <a:pos x="172" y="196"/>
              </a:cxn>
              <a:cxn ang="0">
                <a:pos x="162" y="201"/>
              </a:cxn>
              <a:cxn ang="0">
                <a:pos x="140" y="188"/>
              </a:cxn>
              <a:cxn ang="0">
                <a:pos x="125" y="186"/>
              </a:cxn>
              <a:cxn ang="0">
                <a:pos x="115" y="191"/>
              </a:cxn>
              <a:cxn ang="0">
                <a:pos x="110" y="208"/>
              </a:cxn>
              <a:cxn ang="0">
                <a:pos x="100" y="196"/>
              </a:cxn>
              <a:cxn ang="0">
                <a:pos x="100" y="175"/>
              </a:cxn>
              <a:cxn ang="0">
                <a:pos x="91" y="166"/>
              </a:cxn>
              <a:cxn ang="0">
                <a:pos x="83" y="168"/>
              </a:cxn>
              <a:cxn ang="0">
                <a:pos x="63" y="164"/>
              </a:cxn>
              <a:cxn ang="0">
                <a:pos x="53" y="173"/>
              </a:cxn>
              <a:cxn ang="0">
                <a:pos x="38" y="171"/>
              </a:cxn>
              <a:cxn ang="0">
                <a:pos x="31" y="164"/>
              </a:cxn>
              <a:cxn ang="0">
                <a:pos x="26" y="156"/>
              </a:cxn>
              <a:cxn ang="0">
                <a:pos x="15" y="151"/>
              </a:cxn>
              <a:cxn ang="0">
                <a:pos x="11" y="144"/>
              </a:cxn>
              <a:cxn ang="0">
                <a:pos x="8" y="126"/>
              </a:cxn>
              <a:cxn ang="0">
                <a:pos x="15" y="114"/>
              </a:cxn>
              <a:cxn ang="0">
                <a:pos x="18" y="102"/>
              </a:cxn>
              <a:cxn ang="0">
                <a:pos x="0" y="76"/>
              </a:cxn>
              <a:cxn ang="0">
                <a:pos x="3" y="67"/>
              </a:cxn>
              <a:cxn ang="0">
                <a:pos x="11" y="59"/>
              </a:cxn>
              <a:cxn ang="0">
                <a:pos x="24" y="37"/>
              </a:cxn>
              <a:cxn ang="0">
                <a:pos x="43" y="35"/>
              </a:cxn>
              <a:cxn ang="0">
                <a:pos x="46" y="25"/>
              </a:cxn>
              <a:cxn ang="0">
                <a:pos x="56" y="20"/>
              </a:cxn>
              <a:cxn ang="0">
                <a:pos x="58" y="12"/>
              </a:cxn>
              <a:cxn ang="0">
                <a:pos x="56" y="2"/>
              </a:cxn>
            </a:cxnLst>
            <a:rect l="0" t="0" r="r" b="b"/>
            <a:pathLst>
              <a:path w="231" h="226">
                <a:moveTo>
                  <a:pt x="56" y="2"/>
                </a:moveTo>
                <a:lnTo>
                  <a:pt x="65" y="0"/>
                </a:lnTo>
                <a:lnTo>
                  <a:pt x="78" y="2"/>
                </a:lnTo>
                <a:lnTo>
                  <a:pt x="107" y="15"/>
                </a:lnTo>
                <a:lnTo>
                  <a:pt x="184" y="18"/>
                </a:lnTo>
                <a:lnTo>
                  <a:pt x="194" y="22"/>
                </a:lnTo>
                <a:lnTo>
                  <a:pt x="202" y="27"/>
                </a:lnTo>
                <a:lnTo>
                  <a:pt x="199" y="35"/>
                </a:lnTo>
                <a:lnTo>
                  <a:pt x="177" y="47"/>
                </a:lnTo>
                <a:lnTo>
                  <a:pt x="167" y="54"/>
                </a:lnTo>
                <a:lnTo>
                  <a:pt x="157" y="67"/>
                </a:lnTo>
                <a:lnTo>
                  <a:pt x="162" y="82"/>
                </a:lnTo>
                <a:lnTo>
                  <a:pt x="172" y="84"/>
                </a:lnTo>
                <a:lnTo>
                  <a:pt x="180" y="92"/>
                </a:lnTo>
                <a:lnTo>
                  <a:pt x="192" y="94"/>
                </a:lnTo>
                <a:lnTo>
                  <a:pt x="192" y="102"/>
                </a:lnTo>
                <a:lnTo>
                  <a:pt x="190" y="109"/>
                </a:lnTo>
                <a:lnTo>
                  <a:pt x="175" y="124"/>
                </a:lnTo>
                <a:lnTo>
                  <a:pt x="172" y="133"/>
                </a:lnTo>
                <a:lnTo>
                  <a:pt x="175" y="136"/>
                </a:lnTo>
                <a:lnTo>
                  <a:pt x="190" y="136"/>
                </a:lnTo>
                <a:lnTo>
                  <a:pt x="192" y="144"/>
                </a:lnTo>
                <a:lnTo>
                  <a:pt x="190" y="161"/>
                </a:lnTo>
                <a:lnTo>
                  <a:pt x="190" y="168"/>
                </a:lnTo>
                <a:lnTo>
                  <a:pt x="205" y="175"/>
                </a:lnTo>
                <a:lnTo>
                  <a:pt x="217" y="188"/>
                </a:lnTo>
                <a:lnTo>
                  <a:pt x="231" y="203"/>
                </a:lnTo>
                <a:lnTo>
                  <a:pt x="229" y="215"/>
                </a:lnTo>
                <a:lnTo>
                  <a:pt x="224" y="223"/>
                </a:lnTo>
                <a:lnTo>
                  <a:pt x="214" y="226"/>
                </a:lnTo>
                <a:lnTo>
                  <a:pt x="209" y="205"/>
                </a:lnTo>
                <a:lnTo>
                  <a:pt x="194" y="191"/>
                </a:lnTo>
                <a:lnTo>
                  <a:pt x="182" y="186"/>
                </a:lnTo>
                <a:lnTo>
                  <a:pt x="172" y="196"/>
                </a:lnTo>
                <a:lnTo>
                  <a:pt x="162" y="201"/>
                </a:lnTo>
                <a:lnTo>
                  <a:pt x="140" y="188"/>
                </a:lnTo>
                <a:lnTo>
                  <a:pt x="125" y="186"/>
                </a:lnTo>
                <a:lnTo>
                  <a:pt x="115" y="191"/>
                </a:lnTo>
                <a:lnTo>
                  <a:pt x="110" y="208"/>
                </a:lnTo>
                <a:lnTo>
                  <a:pt x="100" y="196"/>
                </a:lnTo>
                <a:lnTo>
                  <a:pt x="100" y="175"/>
                </a:lnTo>
                <a:lnTo>
                  <a:pt x="91" y="166"/>
                </a:lnTo>
                <a:lnTo>
                  <a:pt x="83" y="168"/>
                </a:lnTo>
                <a:lnTo>
                  <a:pt x="63" y="164"/>
                </a:lnTo>
                <a:lnTo>
                  <a:pt x="53" y="173"/>
                </a:lnTo>
                <a:lnTo>
                  <a:pt x="38" y="171"/>
                </a:lnTo>
                <a:lnTo>
                  <a:pt x="31" y="164"/>
                </a:lnTo>
                <a:lnTo>
                  <a:pt x="26" y="156"/>
                </a:lnTo>
                <a:lnTo>
                  <a:pt x="15" y="151"/>
                </a:lnTo>
                <a:lnTo>
                  <a:pt x="11" y="144"/>
                </a:lnTo>
                <a:lnTo>
                  <a:pt x="8" y="126"/>
                </a:lnTo>
                <a:lnTo>
                  <a:pt x="15" y="114"/>
                </a:lnTo>
                <a:lnTo>
                  <a:pt x="18" y="102"/>
                </a:lnTo>
                <a:lnTo>
                  <a:pt x="0" y="76"/>
                </a:lnTo>
                <a:lnTo>
                  <a:pt x="3" y="67"/>
                </a:lnTo>
                <a:lnTo>
                  <a:pt x="11" y="59"/>
                </a:lnTo>
                <a:lnTo>
                  <a:pt x="24" y="37"/>
                </a:lnTo>
                <a:lnTo>
                  <a:pt x="43" y="35"/>
                </a:lnTo>
                <a:lnTo>
                  <a:pt x="46" y="25"/>
                </a:lnTo>
                <a:lnTo>
                  <a:pt x="56" y="20"/>
                </a:lnTo>
                <a:lnTo>
                  <a:pt x="58" y="12"/>
                </a:lnTo>
                <a:lnTo>
                  <a:pt x="56" y="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12700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Freeform 9"/>
          <p:cNvSpPr>
            <a:spLocks/>
          </p:cNvSpPr>
          <p:nvPr/>
        </p:nvSpPr>
        <p:spPr bwMode="auto">
          <a:xfrm>
            <a:off x="2440335" y="2395575"/>
            <a:ext cx="1236708" cy="592910"/>
          </a:xfrm>
          <a:custGeom>
            <a:avLst/>
            <a:gdLst/>
            <a:ahLst/>
            <a:cxnLst>
              <a:cxn ang="0">
                <a:pos x="43" y="106"/>
              </a:cxn>
              <a:cxn ang="0">
                <a:pos x="53" y="133"/>
              </a:cxn>
              <a:cxn ang="0">
                <a:pos x="83" y="154"/>
              </a:cxn>
              <a:cxn ang="0">
                <a:pos x="86" y="111"/>
              </a:cxn>
              <a:cxn ang="0">
                <a:pos x="120" y="63"/>
              </a:cxn>
              <a:cxn ang="0">
                <a:pos x="125" y="28"/>
              </a:cxn>
              <a:cxn ang="0">
                <a:pos x="142" y="28"/>
              </a:cxn>
              <a:cxn ang="0">
                <a:pos x="155" y="56"/>
              </a:cxn>
              <a:cxn ang="0">
                <a:pos x="192" y="63"/>
              </a:cxn>
              <a:cxn ang="0">
                <a:pos x="222" y="63"/>
              </a:cxn>
              <a:cxn ang="0">
                <a:pos x="252" y="76"/>
              </a:cxn>
              <a:cxn ang="0">
                <a:pos x="254" y="46"/>
              </a:cxn>
              <a:cxn ang="0">
                <a:pos x="242" y="16"/>
              </a:cxn>
              <a:cxn ang="0">
                <a:pos x="254" y="0"/>
              </a:cxn>
              <a:cxn ang="0">
                <a:pos x="282" y="16"/>
              </a:cxn>
              <a:cxn ang="0">
                <a:pos x="312" y="26"/>
              </a:cxn>
              <a:cxn ang="0">
                <a:pos x="327" y="43"/>
              </a:cxn>
              <a:cxn ang="0">
                <a:pos x="317" y="53"/>
              </a:cxn>
              <a:cxn ang="0">
                <a:pos x="317" y="91"/>
              </a:cxn>
              <a:cxn ang="0">
                <a:pos x="307" y="148"/>
              </a:cxn>
              <a:cxn ang="0">
                <a:pos x="312" y="168"/>
              </a:cxn>
              <a:cxn ang="0">
                <a:pos x="312" y="183"/>
              </a:cxn>
              <a:cxn ang="0">
                <a:pos x="327" y="176"/>
              </a:cxn>
              <a:cxn ang="0">
                <a:pos x="354" y="174"/>
              </a:cxn>
              <a:cxn ang="0">
                <a:pos x="324" y="228"/>
              </a:cxn>
              <a:cxn ang="0">
                <a:pos x="324" y="258"/>
              </a:cxn>
              <a:cxn ang="0">
                <a:pos x="337" y="286"/>
              </a:cxn>
              <a:cxn ang="0">
                <a:pos x="369" y="306"/>
              </a:cxn>
              <a:cxn ang="0">
                <a:pos x="394" y="334"/>
              </a:cxn>
              <a:cxn ang="0">
                <a:pos x="422" y="354"/>
              </a:cxn>
              <a:cxn ang="0">
                <a:pos x="438" y="371"/>
              </a:cxn>
              <a:cxn ang="0">
                <a:pos x="404" y="373"/>
              </a:cxn>
              <a:cxn ang="0">
                <a:pos x="359" y="373"/>
              </a:cxn>
              <a:cxn ang="0">
                <a:pos x="322" y="364"/>
              </a:cxn>
              <a:cxn ang="0">
                <a:pos x="304" y="373"/>
              </a:cxn>
              <a:cxn ang="0">
                <a:pos x="287" y="361"/>
              </a:cxn>
              <a:cxn ang="0">
                <a:pos x="254" y="351"/>
              </a:cxn>
              <a:cxn ang="0">
                <a:pos x="230" y="341"/>
              </a:cxn>
              <a:cxn ang="0">
                <a:pos x="217" y="324"/>
              </a:cxn>
              <a:cxn ang="0">
                <a:pos x="200" y="337"/>
              </a:cxn>
              <a:cxn ang="0">
                <a:pos x="177" y="337"/>
              </a:cxn>
              <a:cxn ang="0">
                <a:pos x="150" y="329"/>
              </a:cxn>
              <a:cxn ang="0">
                <a:pos x="127" y="337"/>
              </a:cxn>
              <a:cxn ang="0">
                <a:pos x="113" y="369"/>
              </a:cxn>
              <a:cxn ang="0">
                <a:pos x="120" y="381"/>
              </a:cxn>
              <a:cxn ang="0">
                <a:pos x="113" y="396"/>
              </a:cxn>
              <a:cxn ang="0">
                <a:pos x="110" y="411"/>
              </a:cxn>
              <a:cxn ang="0">
                <a:pos x="95" y="401"/>
              </a:cxn>
              <a:cxn ang="0">
                <a:pos x="77" y="391"/>
              </a:cxn>
              <a:cxn ang="0">
                <a:pos x="55" y="346"/>
              </a:cxn>
              <a:cxn ang="0">
                <a:pos x="38" y="339"/>
              </a:cxn>
              <a:cxn ang="0">
                <a:pos x="23" y="343"/>
              </a:cxn>
              <a:cxn ang="0">
                <a:pos x="6" y="311"/>
              </a:cxn>
              <a:cxn ang="0">
                <a:pos x="0" y="288"/>
              </a:cxn>
              <a:cxn ang="0">
                <a:pos x="3" y="269"/>
              </a:cxn>
              <a:cxn ang="0">
                <a:pos x="18" y="274"/>
              </a:cxn>
              <a:cxn ang="0">
                <a:pos x="28" y="266"/>
              </a:cxn>
              <a:cxn ang="0">
                <a:pos x="43" y="258"/>
              </a:cxn>
              <a:cxn ang="0">
                <a:pos x="28" y="218"/>
              </a:cxn>
              <a:cxn ang="0">
                <a:pos x="6" y="171"/>
              </a:cxn>
              <a:cxn ang="0">
                <a:pos x="28" y="126"/>
              </a:cxn>
            </a:cxnLst>
            <a:rect l="0" t="0" r="r" b="b"/>
            <a:pathLst>
              <a:path w="438" h="413">
                <a:moveTo>
                  <a:pt x="36" y="103"/>
                </a:moveTo>
                <a:lnTo>
                  <a:pt x="43" y="106"/>
                </a:lnTo>
                <a:lnTo>
                  <a:pt x="50" y="111"/>
                </a:lnTo>
                <a:lnTo>
                  <a:pt x="53" y="133"/>
                </a:lnTo>
                <a:lnTo>
                  <a:pt x="75" y="161"/>
                </a:lnTo>
                <a:lnTo>
                  <a:pt x="83" y="154"/>
                </a:lnTo>
                <a:lnTo>
                  <a:pt x="83" y="124"/>
                </a:lnTo>
                <a:lnTo>
                  <a:pt x="86" y="111"/>
                </a:lnTo>
                <a:lnTo>
                  <a:pt x="103" y="93"/>
                </a:lnTo>
                <a:lnTo>
                  <a:pt x="120" y="63"/>
                </a:lnTo>
                <a:lnTo>
                  <a:pt x="125" y="51"/>
                </a:lnTo>
                <a:lnTo>
                  <a:pt x="125" y="28"/>
                </a:lnTo>
                <a:lnTo>
                  <a:pt x="130" y="26"/>
                </a:lnTo>
                <a:lnTo>
                  <a:pt x="142" y="28"/>
                </a:lnTo>
                <a:lnTo>
                  <a:pt x="148" y="33"/>
                </a:lnTo>
                <a:lnTo>
                  <a:pt x="155" y="56"/>
                </a:lnTo>
                <a:lnTo>
                  <a:pt x="167" y="63"/>
                </a:lnTo>
                <a:lnTo>
                  <a:pt x="192" y="63"/>
                </a:lnTo>
                <a:lnTo>
                  <a:pt x="208" y="56"/>
                </a:lnTo>
                <a:lnTo>
                  <a:pt x="222" y="63"/>
                </a:lnTo>
                <a:lnTo>
                  <a:pt x="250" y="83"/>
                </a:lnTo>
                <a:lnTo>
                  <a:pt x="252" y="76"/>
                </a:lnTo>
                <a:lnTo>
                  <a:pt x="252" y="59"/>
                </a:lnTo>
                <a:lnTo>
                  <a:pt x="254" y="46"/>
                </a:lnTo>
                <a:lnTo>
                  <a:pt x="242" y="28"/>
                </a:lnTo>
                <a:lnTo>
                  <a:pt x="242" y="16"/>
                </a:lnTo>
                <a:lnTo>
                  <a:pt x="250" y="6"/>
                </a:lnTo>
                <a:lnTo>
                  <a:pt x="254" y="0"/>
                </a:lnTo>
                <a:lnTo>
                  <a:pt x="267" y="6"/>
                </a:lnTo>
                <a:lnTo>
                  <a:pt x="282" y="16"/>
                </a:lnTo>
                <a:lnTo>
                  <a:pt x="300" y="16"/>
                </a:lnTo>
                <a:lnTo>
                  <a:pt x="312" y="26"/>
                </a:lnTo>
                <a:lnTo>
                  <a:pt x="322" y="33"/>
                </a:lnTo>
                <a:lnTo>
                  <a:pt x="327" y="43"/>
                </a:lnTo>
                <a:lnTo>
                  <a:pt x="324" y="51"/>
                </a:lnTo>
                <a:lnTo>
                  <a:pt x="317" y="53"/>
                </a:lnTo>
                <a:lnTo>
                  <a:pt x="315" y="61"/>
                </a:lnTo>
                <a:lnTo>
                  <a:pt x="317" y="91"/>
                </a:lnTo>
                <a:lnTo>
                  <a:pt x="302" y="136"/>
                </a:lnTo>
                <a:lnTo>
                  <a:pt x="307" y="148"/>
                </a:lnTo>
                <a:lnTo>
                  <a:pt x="304" y="161"/>
                </a:lnTo>
                <a:lnTo>
                  <a:pt x="312" y="168"/>
                </a:lnTo>
                <a:lnTo>
                  <a:pt x="312" y="176"/>
                </a:lnTo>
                <a:lnTo>
                  <a:pt x="312" y="183"/>
                </a:lnTo>
                <a:lnTo>
                  <a:pt x="322" y="183"/>
                </a:lnTo>
                <a:lnTo>
                  <a:pt x="327" y="176"/>
                </a:lnTo>
                <a:lnTo>
                  <a:pt x="344" y="171"/>
                </a:lnTo>
                <a:lnTo>
                  <a:pt x="354" y="174"/>
                </a:lnTo>
                <a:lnTo>
                  <a:pt x="329" y="216"/>
                </a:lnTo>
                <a:lnTo>
                  <a:pt x="324" y="228"/>
                </a:lnTo>
                <a:lnTo>
                  <a:pt x="324" y="246"/>
                </a:lnTo>
                <a:lnTo>
                  <a:pt x="324" y="258"/>
                </a:lnTo>
                <a:lnTo>
                  <a:pt x="332" y="269"/>
                </a:lnTo>
                <a:lnTo>
                  <a:pt x="337" y="286"/>
                </a:lnTo>
                <a:lnTo>
                  <a:pt x="349" y="291"/>
                </a:lnTo>
                <a:lnTo>
                  <a:pt x="369" y="306"/>
                </a:lnTo>
                <a:lnTo>
                  <a:pt x="384" y="329"/>
                </a:lnTo>
                <a:lnTo>
                  <a:pt x="394" y="334"/>
                </a:lnTo>
                <a:lnTo>
                  <a:pt x="404" y="346"/>
                </a:lnTo>
                <a:lnTo>
                  <a:pt x="422" y="354"/>
                </a:lnTo>
                <a:lnTo>
                  <a:pt x="431" y="361"/>
                </a:lnTo>
                <a:lnTo>
                  <a:pt x="438" y="371"/>
                </a:lnTo>
                <a:lnTo>
                  <a:pt x="424" y="366"/>
                </a:lnTo>
                <a:lnTo>
                  <a:pt x="404" y="373"/>
                </a:lnTo>
                <a:lnTo>
                  <a:pt x="377" y="369"/>
                </a:lnTo>
                <a:lnTo>
                  <a:pt x="359" y="373"/>
                </a:lnTo>
                <a:lnTo>
                  <a:pt x="337" y="364"/>
                </a:lnTo>
                <a:lnTo>
                  <a:pt x="322" y="364"/>
                </a:lnTo>
                <a:lnTo>
                  <a:pt x="312" y="373"/>
                </a:lnTo>
                <a:lnTo>
                  <a:pt x="304" y="373"/>
                </a:lnTo>
                <a:lnTo>
                  <a:pt x="292" y="369"/>
                </a:lnTo>
                <a:lnTo>
                  <a:pt x="287" y="361"/>
                </a:lnTo>
                <a:lnTo>
                  <a:pt x="267" y="359"/>
                </a:lnTo>
                <a:lnTo>
                  <a:pt x="254" y="351"/>
                </a:lnTo>
                <a:lnTo>
                  <a:pt x="237" y="348"/>
                </a:lnTo>
                <a:lnTo>
                  <a:pt x="230" y="341"/>
                </a:lnTo>
                <a:lnTo>
                  <a:pt x="222" y="324"/>
                </a:lnTo>
                <a:lnTo>
                  <a:pt x="217" y="324"/>
                </a:lnTo>
                <a:lnTo>
                  <a:pt x="212" y="329"/>
                </a:lnTo>
                <a:lnTo>
                  <a:pt x="200" y="337"/>
                </a:lnTo>
                <a:lnTo>
                  <a:pt x="187" y="331"/>
                </a:lnTo>
                <a:lnTo>
                  <a:pt x="177" y="337"/>
                </a:lnTo>
                <a:lnTo>
                  <a:pt x="157" y="326"/>
                </a:lnTo>
                <a:lnTo>
                  <a:pt x="150" y="329"/>
                </a:lnTo>
                <a:lnTo>
                  <a:pt x="140" y="329"/>
                </a:lnTo>
                <a:lnTo>
                  <a:pt x="127" y="337"/>
                </a:lnTo>
                <a:lnTo>
                  <a:pt x="113" y="366"/>
                </a:lnTo>
                <a:lnTo>
                  <a:pt x="113" y="369"/>
                </a:lnTo>
                <a:lnTo>
                  <a:pt x="120" y="371"/>
                </a:lnTo>
                <a:lnTo>
                  <a:pt x="120" y="381"/>
                </a:lnTo>
                <a:lnTo>
                  <a:pt x="118" y="389"/>
                </a:lnTo>
                <a:lnTo>
                  <a:pt x="113" y="396"/>
                </a:lnTo>
                <a:lnTo>
                  <a:pt x="113" y="404"/>
                </a:lnTo>
                <a:lnTo>
                  <a:pt x="110" y="411"/>
                </a:lnTo>
                <a:lnTo>
                  <a:pt x="98" y="413"/>
                </a:lnTo>
                <a:lnTo>
                  <a:pt x="95" y="401"/>
                </a:lnTo>
                <a:lnTo>
                  <a:pt x="90" y="396"/>
                </a:lnTo>
                <a:lnTo>
                  <a:pt x="77" y="391"/>
                </a:lnTo>
                <a:lnTo>
                  <a:pt x="70" y="369"/>
                </a:lnTo>
                <a:lnTo>
                  <a:pt x="55" y="346"/>
                </a:lnTo>
                <a:lnTo>
                  <a:pt x="50" y="341"/>
                </a:lnTo>
                <a:lnTo>
                  <a:pt x="38" y="339"/>
                </a:lnTo>
                <a:lnTo>
                  <a:pt x="28" y="343"/>
                </a:lnTo>
                <a:lnTo>
                  <a:pt x="23" y="343"/>
                </a:lnTo>
                <a:lnTo>
                  <a:pt x="10" y="326"/>
                </a:lnTo>
                <a:lnTo>
                  <a:pt x="6" y="311"/>
                </a:lnTo>
                <a:lnTo>
                  <a:pt x="0" y="301"/>
                </a:lnTo>
                <a:lnTo>
                  <a:pt x="0" y="288"/>
                </a:lnTo>
                <a:lnTo>
                  <a:pt x="0" y="276"/>
                </a:lnTo>
                <a:lnTo>
                  <a:pt x="3" y="269"/>
                </a:lnTo>
                <a:lnTo>
                  <a:pt x="6" y="269"/>
                </a:lnTo>
                <a:lnTo>
                  <a:pt x="18" y="274"/>
                </a:lnTo>
                <a:lnTo>
                  <a:pt x="28" y="274"/>
                </a:lnTo>
                <a:lnTo>
                  <a:pt x="28" y="266"/>
                </a:lnTo>
                <a:lnTo>
                  <a:pt x="40" y="263"/>
                </a:lnTo>
                <a:lnTo>
                  <a:pt x="43" y="258"/>
                </a:lnTo>
                <a:lnTo>
                  <a:pt x="40" y="246"/>
                </a:lnTo>
                <a:lnTo>
                  <a:pt x="28" y="218"/>
                </a:lnTo>
                <a:lnTo>
                  <a:pt x="21" y="188"/>
                </a:lnTo>
                <a:lnTo>
                  <a:pt x="6" y="171"/>
                </a:lnTo>
                <a:lnTo>
                  <a:pt x="6" y="156"/>
                </a:lnTo>
                <a:lnTo>
                  <a:pt x="28" y="126"/>
                </a:lnTo>
                <a:lnTo>
                  <a:pt x="36" y="103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12700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Freeform 11"/>
          <p:cNvSpPr>
            <a:spLocks/>
          </p:cNvSpPr>
          <p:nvPr/>
        </p:nvSpPr>
        <p:spPr bwMode="auto">
          <a:xfrm>
            <a:off x="2717297" y="2760467"/>
            <a:ext cx="1533178" cy="442169"/>
          </a:xfrm>
          <a:custGeom>
            <a:avLst/>
            <a:gdLst/>
            <a:ahLst/>
            <a:cxnLst>
              <a:cxn ang="0">
                <a:pos x="491" y="78"/>
              </a:cxn>
              <a:cxn ang="0">
                <a:pos x="471" y="72"/>
              </a:cxn>
              <a:cxn ang="0">
                <a:pos x="466" y="78"/>
              </a:cxn>
              <a:cxn ang="0">
                <a:pos x="474" y="140"/>
              </a:cxn>
              <a:cxn ang="0">
                <a:pos x="478" y="178"/>
              </a:cxn>
              <a:cxn ang="0">
                <a:pos x="519" y="237"/>
              </a:cxn>
              <a:cxn ang="0">
                <a:pos x="543" y="265"/>
              </a:cxn>
              <a:cxn ang="0">
                <a:pos x="529" y="290"/>
              </a:cxn>
              <a:cxn ang="0">
                <a:pos x="519" y="285"/>
              </a:cxn>
              <a:cxn ang="0">
                <a:pos x="506" y="278"/>
              </a:cxn>
              <a:cxn ang="0">
                <a:pos x="469" y="265"/>
              </a:cxn>
              <a:cxn ang="0">
                <a:pos x="452" y="272"/>
              </a:cxn>
              <a:cxn ang="0">
                <a:pos x="439" y="303"/>
              </a:cxn>
              <a:cxn ang="0">
                <a:pos x="421" y="298"/>
              </a:cxn>
              <a:cxn ang="0">
                <a:pos x="389" y="285"/>
              </a:cxn>
              <a:cxn ang="0">
                <a:pos x="371" y="255"/>
              </a:cxn>
              <a:cxn ang="0">
                <a:pos x="382" y="235"/>
              </a:cxn>
              <a:cxn ang="0">
                <a:pos x="369" y="230"/>
              </a:cxn>
              <a:cxn ang="0">
                <a:pos x="351" y="218"/>
              </a:cxn>
              <a:cxn ang="0">
                <a:pos x="341" y="202"/>
              </a:cxn>
              <a:cxn ang="0">
                <a:pos x="309" y="222"/>
              </a:cxn>
              <a:cxn ang="0">
                <a:pos x="291" y="230"/>
              </a:cxn>
              <a:cxn ang="0">
                <a:pos x="262" y="230"/>
              </a:cxn>
              <a:cxn ang="0">
                <a:pos x="219" y="222"/>
              </a:cxn>
              <a:cxn ang="0">
                <a:pos x="190" y="198"/>
              </a:cxn>
              <a:cxn ang="0">
                <a:pos x="144" y="175"/>
              </a:cxn>
              <a:cxn ang="0">
                <a:pos x="110" y="140"/>
              </a:cxn>
              <a:cxn ang="0">
                <a:pos x="85" y="150"/>
              </a:cxn>
              <a:cxn ang="0">
                <a:pos x="72" y="165"/>
              </a:cxn>
              <a:cxn ang="0">
                <a:pos x="37" y="155"/>
              </a:cxn>
              <a:cxn ang="0">
                <a:pos x="42" y="133"/>
              </a:cxn>
              <a:cxn ang="0">
                <a:pos x="32" y="115"/>
              </a:cxn>
              <a:cxn ang="0">
                <a:pos x="2" y="90"/>
              </a:cxn>
              <a:cxn ang="0">
                <a:pos x="17" y="80"/>
              </a:cxn>
              <a:cxn ang="0">
                <a:pos x="22" y="65"/>
              </a:cxn>
              <a:cxn ang="0">
                <a:pos x="25" y="48"/>
              </a:cxn>
              <a:cxn ang="0">
                <a:pos x="17" y="42"/>
              </a:cxn>
              <a:cxn ang="0">
                <a:pos x="44" y="5"/>
              </a:cxn>
              <a:cxn ang="0">
                <a:pos x="62" y="3"/>
              </a:cxn>
              <a:cxn ang="0">
                <a:pos x="92" y="8"/>
              </a:cxn>
              <a:cxn ang="0">
                <a:pos x="117" y="5"/>
              </a:cxn>
              <a:cxn ang="0">
                <a:pos x="127" y="0"/>
              </a:cxn>
              <a:cxn ang="0">
                <a:pos x="142" y="25"/>
              </a:cxn>
              <a:cxn ang="0">
                <a:pos x="172" y="35"/>
              </a:cxn>
              <a:cxn ang="0">
                <a:pos x="197" y="45"/>
              </a:cxn>
              <a:cxn ang="0">
                <a:pos x="217" y="50"/>
              </a:cxn>
              <a:cxn ang="0">
                <a:pos x="242" y="40"/>
              </a:cxn>
              <a:cxn ang="0">
                <a:pos x="282" y="45"/>
              </a:cxn>
              <a:cxn ang="0">
                <a:pos x="329" y="42"/>
              </a:cxn>
              <a:cxn ang="0">
                <a:pos x="354" y="48"/>
              </a:cxn>
              <a:cxn ang="0">
                <a:pos x="379" y="57"/>
              </a:cxn>
              <a:cxn ang="0">
                <a:pos x="391" y="48"/>
              </a:cxn>
              <a:cxn ang="0">
                <a:pos x="426" y="45"/>
              </a:cxn>
              <a:cxn ang="0">
                <a:pos x="461" y="50"/>
              </a:cxn>
              <a:cxn ang="0">
                <a:pos x="503" y="45"/>
              </a:cxn>
            </a:cxnLst>
            <a:rect l="0" t="0" r="r" b="b"/>
            <a:pathLst>
              <a:path w="543" h="308">
                <a:moveTo>
                  <a:pt x="503" y="45"/>
                </a:moveTo>
                <a:lnTo>
                  <a:pt x="491" y="78"/>
                </a:lnTo>
                <a:lnTo>
                  <a:pt x="478" y="80"/>
                </a:lnTo>
                <a:lnTo>
                  <a:pt x="471" y="72"/>
                </a:lnTo>
                <a:lnTo>
                  <a:pt x="469" y="72"/>
                </a:lnTo>
                <a:lnTo>
                  <a:pt x="466" y="78"/>
                </a:lnTo>
                <a:lnTo>
                  <a:pt x="466" y="103"/>
                </a:lnTo>
                <a:lnTo>
                  <a:pt x="474" y="140"/>
                </a:lnTo>
                <a:lnTo>
                  <a:pt x="474" y="163"/>
                </a:lnTo>
                <a:lnTo>
                  <a:pt x="478" y="178"/>
                </a:lnTo>
                <a:lnTo>
                  <a:pt x="506" y="230"/>
                </a:lnTo>
                <a:lnTo>
                  <a:pt x="519" y="237"/>
                </a:lnTo>
                <a:lnTo>
                  <a:pt x="529" y="252"/>
                </a:lnTo>
                <a:lnTo>
                  <a:pt x="543" y="265"/>
                </a:lnTo>
                <a:lnTo>
                  <a:pt x="541" y="278"/>
                </a:lnTo>
                <a:lnTo>
                  <a:pt x="529" y="290"/>
                </a:lnTo>
                <a:lnTo>
                  <a:pt x="524" y="290"/>
                </a:lnTo>
                <a:lnTo>
                  <a:pt x="519" y="285"/>
                </a:lnTo>
                <a:lnTo>
                  <a:pt x="508" y="283"/>
                </a:lnTo>
                <a:lnTo>
                  <a:pt x="506" y="278"/>
                </a:lnTo>
                <a:lnTo>
                  <a:pt x="491" y="265"/>
                </a:lnTo>
                <a:lnTo>
                  <a:pt x="469" y="265"/>
                </a:lnTo>
                <a:lnTo>
                  <a:pt x="459" y="272"/>
                </a:lnTo>
                <a:lnTo>
                  <a:pt x="452" y="272"/>
                </a:lnTo>
                <a:lnTo>
                  <a:pt x="449" y="285"/>
                </a:lnTo>
                <a:lnTo>
                  <a:pt x="439" y="303"/>
                </a:lnTo>
                <a:lnTo>
                  <a:pt x="431" y="308"/>
                </a:lnTo>
                <a:lnTo>
                  <a:pt x="421" y="298"/>
                </a:lnTo>
                <a:lnTo>
                  <a:pt x="404" y="295"/>
                </a:lnTo>
                <a:lnTo>
                  <a:pt x="389" y="285"/>
                </a:lnTo>
                <a:lnTo>
                  <a:pt x="371" y="257"/>
                </a:lnTo>
                <a:lnTo>
                  <a:pt x="371" y="255"/>
                </a:lnTo>
                <a:lnTo>
                  <a:pt x="379" y="240"/>
                </a:lnTo>
                <a:lnTo>
                  <a:pt x="382" y="235"/>
                </a:lnTo>
                <a:lnTo>
                  <a:pt x="376" y="230"/>
                </a:lnTo>
                <a:lnTo>
                  <a:pt x="369" y="230"/>
                </a:lnTo>
                <a:lnTo>
                  <a:pt x="364" y="220"/>
                </a:lnTo>
                <a:lnTo>
                  <a:pt x="351" y="218"/>
                </a:lnTo>
                <a:lnTo>
                  <a:pt x="344" y="205"/>
                </a:lnTo>
                <a:lnTo>
                  <a:pt x="341" y="202"/>
                </a:lnTo>
                <a:lnTo>
                  <a:pt x="334" y="207"/>
                </a:lnTo>
                <a:lnTo>
                  <a:pt x="309" y="222"/>
                </a:lnTo>
                <a:lnTo>
                  <a:pt x="311" y="230"/>
                </a:lnTo>
                <a:lnTo>
                  <a:pt x="291" y="230"/>
                </a:lnTo>
                <a:lnTo>
                  <a:pt x="282" y="228"/>
                </a:lnTo>
                <a:lnTo>
                  <a:pt x="262" y="230"/>
                </a:lnTo>
                <a:lnTo>
                  <a:pt x="229" y="218"/>
                </a:lnTo>
                <a:lnTo>
                  <a:pt x="219" y="222"/>
                </a:lnTo>
                <a:lnTo>
                  <a:pt x="209" y="220"/>
                </a:lnTo>
                <a:lnTo>
                  <a:pt x="190" y="198"/>
                </a:lnTo>
                <a:lnTo>
                  <a:pt x="159" y="185"/>
                </a:lnTo>
                <a:lnTo>
                  <a:pt x="144" y="175"/>
                </a:lnTo>
                <a:lnTo>
                  <a:pt x="129" y="170"/>
                </a:lnTo>
                <a:lnTo>
                  <a:pt x="110" y="140"/>
                </a:lnTo>
                <a:lnTo>
                  <a:pt x="99" y="140"/>
                </a:lnTo>
                <a:lnTo>
                  <a:pt x="85" y="150"/>
                </a:lnTo>
                <a:lnTo>
                  <a:pt x="77" y="163"/>
                </a:lnTo>
                <a:lnTo>
                  <a:pt x="72" y="165"/>
                </a:lnTo>
                <a:lnTo>
                  <a:pt x="55" y="155"/>
                </a:lnTo>
                <a:lnTo>
                  <a:pt x="37" y="155"/>
                </a:lnTo>
                <a:lnTo>
                  <a:pt x="35" y="150"/>
                </a:lnTo>
                <a:lnTo>
                  <a:pt x="42" y="133"/>
                </a:lnTo>
                <a:lnTo>
                  <a:pt x="42" y="123"/>
                </a:lnTo>
                <a:lnTo>
                  <a:pt x="32" y="115"/>
                </a:lnTo>
                <a:lnTo>
                  <a:pt x="0" y="110"/>
                </a:lnTo>
                <a:lnTo>
                  <a:pt x="2" y="90"/>
                </a:lnTo>
                <a:lnTo>
                  <a:pt x="14" y="87"/>
                </a:lnTo>
                <a:lnTo>
                  <a:pt x="17" y="80"/>
                </a:lnTo>
                <a:lnTo>
                  <a:pt x="17" y="72"/>
                </a:lnTo>
                <a:lnTo>
                  <a:pt x="22" y="65"/>
                </a:lnTo>
                <a:lnTo>
                  <a:pt x="25" y="57"/>
                </a:lnTo>
                <a:lnTo>
                  <a:pt x="25" y="48"/>
                </a:lnTo>
                <a:lnTo>
                  <a:pt x="17" y="45"/>
                </a:lnTo>
                <a:lnTo>
                  <a:pt x="17" y="42"/>
                </a:lnTo>
                <a:lnTo>
                  <a:pt x="32" y="13"/>
                </a:lnTo>
                <a:lnTo>
                  <a:pt x="44" y="5"/>
                </a:lnTo>
                <a:lnTo>
                  <a:pt x="55" y="5"/>
                </a:lnTo>
                <a:lnTo>
                  <a:pt x="62" y="3"/>
                </a:lnTo>
                <a:lnTo>
                  <a:pt x="82" y="13"/>
                </a:lnTo>
                <a:lnTo>
                  <a:pt x="92" y="8"/>
                </a:lnTo>
                <a:lnTo>
                  <a:pt x="105" y="13"/>
                </a:lnTo>
                <a:lnTo>
                  <a:pt x="117" y="5"/>
                </a:lnTo>
                <a:lnTo>
                  <a:pt x="122" y="0"/>
                </a:lnTo>
                <a:lnTo>
                  <a:pt x="127" y="0"/>
                </a:lnTo>
                <a:lnTo>
                  <a:pt x="134" y="17"/>
                </a:lnTo>
                <a:lnTo>
                  <a:pt x="142" y="25"/>
                </a:lnTo>
                <a:lnTo>
                  <a:pt x="159" y="27"/>
                </a:lnTo>
                <a:lnTo>
                  <a:pt x="172" y="35"/>
                </a:lnTo>
                <a:lnTo>
                  <a:pt x="192" y="38"/>
                </a:lnTo>
                <a:lnTo>
                  <a:pt x="197" y="45"/>
                </a:lnTo>
                <a:lnTo>
                  <a:pt x="209" y="50"/>
                </a:lnTo>
                <a:lnTo>
                  <a:pt x="217" y="50"/>
                </a:lnTo>
                <a:lnTo>
                  <a:pt x="226" y="40"/>
                </a:lnTo>
                <a:lnTo>
                  <a:pt x="242" y="40"/>
                </a:lnTo>
                <a:lnTo>
                  <a:pt x="264" y="50"/>
                </a:lnTo>
                <a:lnTo>
                  <a:pt x="282" y="45"/>
                </a:lnTo>
                <a:lnTo>
                  <a:pt x="309" y="50"/>
                </a:lnTo>
                <a:lnTo>
                  <a:pt x="329" y="42"/>
                </a:lnTo>
                <a:lnTo>
                  <a:pt x="344" y="48"/>
                </a:lnTo>
                <a:lnTo>
                  <a:pt x="354" y="48"/>
                </a:lnTo>
                <a:lnTo>
                  <a:pt x="367" y="52"/>
                </a:lnTo>
                <a:lnTo>
                  <a:pt x="379" y="57"/>
                </a:lnTo>
                <a:lnTo>
                  <a:pt x="389" y="52"/>
                </a:lnTo>
                <a:lnTo>
                  <a:pt x="391" y="48"/>
                </a:lnTo>
                <a:lnTo>
                  <a:pt x="404" y="40"/>
                </a:lnTo>
                <a:lnTo>
                  <a:pt x="426" y="45"/>
                </a:lnTo>
                <a:lnTo>
                  <a:pt x="443" y="42"/>
                </a:lnTo>
                <a:lnTo>
                  <a:pt x="461" y="50"/>
                </a:lnTo>
                <a:lnTo>
                  <a:pt x="481" y="45"/>
                </a:lnTo>
                <a:lnTo>
                  <a:pt x="503" y="45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12700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Freeform 13"/>
          <p:cNvSpPr>
            <a:spLocks/>
          </p:cNvSpPr>
          <p:nvPr/>
        </p:nvSpPr>
        <p:spPr bwMode="auto">
          <a:xfrm>
            <a:off x="3367234" y="2404457"/>
            <a:ext cx="1058827" cy="552714"/>
          </a:xfrm>
          <a:custGeom>
            <a:avLst/>
            <a:gdLst/>
            <a:ahLst/>
            <a:cxnLst>
              <a:cxn ang="0">
                <a:pos x="285" y="5"/>
              </a:cxn>
              <a:cxn ang="0">
                <a:pos x="323" y="25"/>
              </a:cxn>
              <a:cxn ang="0">
                <a:pos x="310" y="38"/>
              </a:cxn>
              <a:cxn ang="0">
                <a:pos x="288" y="51"/>
              </a:cxn>
              <a:cxn ang="0">
                <a:pos x="267" y="81"/>
              </a:cxn>
              <a:cxn ang="0">
                <a:pos x="282" y="115"/>
              </a:cxn>
              <a:cxn ang="0">
                <a:pos x="272" y="140"/>
              </a:cxn>
              <a:cxn ang="0">
                <a:pos x="279" y="165"/>
              </a:cxn>
              <a:cxn ang="0">
                <a:pos x="295" y="178"/>
              </a:cxn>
              <a:cxn ang="0">
                <a:pos x="317" y="188"/>
              </a:cxn>
              <a:cxn ang="0">
                <a:pos x="348" y="183"/>
              </a:cxn>
              <a:cxn ang="0">
                <a:pos x="365" y="190"/>
              </a:cxn>
              <a:cxn ang="0">
                <a:pos x="375" y="223"/>
              </a:cxn>
              <a:cxn ang="0">
                <a:pos x="345" y="230"/>
              </a:cxn>
              <a:cxn ang="0">
                <a:pos x="325" y="243"/>
              </a:cxn>
              <a:cxn ang="0">
                <a:pos x="279" y="268"/>
              </a:cxn>
              <a:cxn ang="0">
                <a:pos x="279" y="255"/>
              </a:cxn>
              <a:cxn ang="0">
                <a:pos x="275" y="250"/>
              </a:cxn>
              <a:cxn ang="0">
                <a:pos x="244" y="275"/>
              </a:cxn>
              <a:cxn ang="0">
                <a:pos x="239" y="303"/>
              </a:cxn>
              <a:cxn ang="0">
                <a:pos x="249" y="313"/>
              </a:cxn>
              <a:cxn ang="0">
                <a:pos x="264" y="355"/>
              </a:cxn>
              <a:cxn ang="0">
                <a:pos x="277" y="373"/>
              </a:cxn>
              <a:cxn ang="0">
                <a:pos x="234" y="378"/>
              </a:cxn>
              <a:cxn ang="0">
                <a:pos x="199" y="373"/>
              </a:cxn>
              <a:cxn ang="0">
                <a:pos x="164" y="375"/>
              </a:cxn>
              <a:cxn ang="0">
                <a:pos x="151" y="385"/>
              </a:cxn>
              <a:cxn ang="0">
                <a:pos x="126" y="375"/>
              </a:cxn>
              <a:cxn ang="0">
                <a:pos x="108" y="365"/>
              </a:cxn>
              <a:cxn ang="0">
                <a:pos x="81" y="350"/>
              </a:cxn>
              <a:cxn ang="0">
                <a:pos x="61" y="333"/>
              </a:cxn>
              <a:cxn ang="0">
                <a:pos x="26" y="295"/>
              </a:cxn>
              <a:cxn ang="0">
                <a:pos x="8" y="273"/>
              </a:cxn>
              <a:cxn ang="0">
                <a:pos x="0" y="250"/>
              </a:cxn>
              <a:cxn ang="0">
                <a:pos x="6" y="220"/>
              </a:cxn>
              <a:cxn ang="0">
                <a:pos x="41" y="185"/>
              </a:cxn>
              <a:cxn ang="0">
                <a:pos x="46" y="208"/>
              </a:cxn>
              <a:cxn ang="0">
                <a:pos x="71" y="208"/>
              </a:cxn>
              <a:cxn ang="0">
                <a:pos x="93" y="165"/>
              </a:cxn>
              <a:cxn ang="0">
                <a:pos x="108" y="160"/>
              </a:cxn>
              <a:cxn ang="0">
                <a:pos x="131" y="138"/>
              </a:cxn>
              <a:cxn ang="0">
                <a:pos x="149" y="145"/>
              </a:cxn>
              <a:cxn ang="0">
                <a:pos x="166" y="123"/>
              </a:cxn>
              <a:cxn ang="0">
                <a:pos x="199" y="100"/>
              </a:cxn>
              <a:cxn ang="0">
                <a:pos x="189" y="86"/>
              </a:cxn>
              <a:cxn ang="0">
                <a:pos x="181" y="73"/>
              </a:cxn>
              <a:cxn ang="0">
                <a:pos x="177" y="53"/>
              </a:cxn>
              <a:cxn ang="0">
                <a:pos x="186" y="38"/>
              </a:cxn>
              <a:cxn ang="0">
                <a:pos x="212" y="25"/>
              </a:cxn>
              <a:cxn ang="0">
                <a:pos x="225" y="5"/>
              </a:cxn>
              <a:cxn ang="0">
                <a:pos x="262" y="10"/>
              </a:cxn>
            </a:cxnLst>
            <a:rect l="0" t="0" r="r" b="b"/>
            <a:pathLst>
              <a:path w="375" h="385">
                <a:moveTo>
                  <a:pt x="270" y="0"/>
                </a:moveTo>
                <a:lnTo>
                  <a:pt x="285" y="5"/>
                </a:lnTo>
                <a:lnTo>
                  <a:pt x="320" y="15"/>
                </a:lnTo>
                <a:lnTo>
                  <a:pt x="323" y="25"/>
                </a:lnTo>
                <a:lnTo>
                  <a:pt x="320" y="33"/>
                </a:lnTo>
                <a:lnTo>
                  <a:pt x="310" y="38"/>
                </a:lnTo>
                <a:lnTo>
                  <a:pt x="307" y="48"/>
                </a:lnTo>
                <a:lnTo>
                  <a:pt x="288" y="51"/>
                </a:lnTo>
                <a:lnTo>
                  <a:pt x="275" y="73"/>
                </a:lnTo>
                <a:lnTo>
                  <a:pt x="267" y="81"/>
                </a:lnTo>
                <a:lnTo>
                  <a:pt x="264" y="90"/>
                </a:lnTo>
                <a:lnTo>
                  <a:pt x="282" y="115"/>
                </a:lnTo>
                <a:lnTo>
                  <a:pt x="279" y="128"/>
                </a:lnTo>
                <a:lnTo>
                  <a:pt x="272" y="140"/>
                </a:lnTo>
                <a:lnTo>
                  <a:pt x="275" y="158"/>
                </a:lnTo>
                <a:lnTo>
                  <a:pt x="279" y="165"/>
                </a:lnTo>
                <a:lnTo>
                  <a:pt x="290" y="170"/>
                </a:lnTo>
                <a:lnTo>
                  <a:pt x="295" y="178"/>
                </a:lnTo>
                <a:lnTo>
                  <a:pt x="302" y="185"/>
                </a:lnTo>
                <a:lnTo>
                  <a:pt x="317" y="188"/>
                </a:lnTo>
                <a:lnTo>
                  <a:pt x="328" y="178"/>
                </a:lnTo>
                <a:lnTo>
                  <a:pt x="348" y="183"/>
                </a:lnTo>
                <a:lnTo>
                  <a:pt x="356" y="180"/>
                </a:lnTo>
                <a:lnTo>
                  <a:pt x="365" y="190"/>
                </a:lnTo>
                <a:lnTo>
                  <a:pt x="365" y="210"/>
                </a:lnTo>
                <a:lnTo>
                  <a:pt x="375" y="223"/>
                </a:lnTo>
                <a:lnTo>
                  <a:pt x="365" y="230"/>
                </a:lnTo>
                <a:lnTo>
                  <a:pt x="345" y="230"/>
                </a:lnTo>
                <a:lnTo>
                  <a:pt x="335" y="238"/>
                </a:lnTo>
                <a:lnTo>
                  <a:pt x="325" y="243"/>
                </a:lnTo>
                <a:lnTo>
                  <a:pt x="310" y="255"/>
                </a:lnTo>
                <a:lnTo>
                  <a:pt x="279" y="268"/>
                </a:lnTo>
                <a:lnTo>
                  <a:pt x="277" y="268"/>
                </a:lnTo>
                <a:lnTo>
                  <a:pt x="279" y="255"/>
                </a:lnTo>
                <a:lnTo>
                  <a:pt x="277" y="250"/>
                </a:lnTo>
                <a:lnTo>
                  <a:pt x="275" y="250"/>
                </a:lnTo>
                <a:lnTo>
                  <a:pt x="252" y="263"/>
                </a:lnTo>
                <a:lnTo>
                  <a:pt x="244" y="275"/>
                </a:lnTo>
                <a:lnTo>
                  <a:pt x="244" y="285"/>
                </a:lnTo>
                <a:lnTo>
                  <a:pt x="239" y="303"/>
                </a:lnTo>
                <a:lnTo>
                  <a:pt x="239" y="315"/>
                </a:lnTo>
                <a:lnTo>
                  <a:pt x="249" y="313"/>
                </a:lnTo>
                <a:lnTo>
                  <a:pt x="252" y="330"/>
                </a:lnTo>
                <a:lnTo>
                  <a:pt x="264" y="355"/>
                </a:lnTo>
                <a:lnTo>
                  <a:pt x="275" y="365"/>
                </a:lnTo>
                <a:lnTo>
                  <a:pt x="277" y="373"/>
                </a:lnTo>
                <a:lnTo>
                  <a:pt x="255" y="373"/>
                </a:lnTo>
                <a:lnTo>
                  <a:pt x="234" y="378"/>
                </a:lnTo>
                <a:lnTo>
                  <a:pt x="216" y="370"/>
                </a:lnTo>
                <a:lnTo>
                  <a:pt x="199" y="373"/>
                </a:lnTo>
                <a:lnTo>
                  <a:pt x="177" y="368"/>
                </a:lnTo>
                <a:lnTo>
                  <a:pt x="164" y="375"/>
                </a:lnTo>
                <a:lnTo>
                  <a:pt x="162" y="380"/>
                </a:lnTo>
                <a:lnTo>
                  <a:pt x="151" y="385"/>
                </a:lnTo>
                <a:lnTo>
                  <a:pt x="139" y="380"/>
                </a:lnTo>
                <a:lnTo>
                  <a:pt x="126" y="375"/>
                </a:lnTo>
                <a:lnTo>
                  <a:pt x="116" y="375"/>
                </a:lnTo>
                <a:lnTo>
                  <a:pt x="108" y="365"/>
                </a:lnTo>
                <a:lnTo>
                  <a:pt x="99" y="358"/>
                </a:lnTo>
                <a:lnTo>
                  <a:pt x="81" y="350"/>
                </a:lnTo>
                <a:lnTo>
                  <a:pt x="71" y="338"/>
                </a:lnTo>
                <a:lnTo>
                  <a:pt x="61" y="333"/>
                </a:lnTo>
                <a:lnTo>
                  <a:pt x="46" y="310"/>
                </a:lnTo>
                <a:lnTo>
                  <a:pt x="26" y="295"/>
                </a:lnTo>
                <a:lnTo>
                  <a:pt x="13" y="291"/>
                </a:lnTo>
                <a:lnTo>
                  <a:pt x="8" y="273"/>
                </a:lnTo>
                <a:lnTo>
                  <a:pt x="0" y="263"/>
                </a:lnTo>
                <a:lnTo>
                  <a:pt x="0" y="250"/>
                </a:lnTo>
                <a:lnTo>
                  <a:pt x="0" y="233"/>
                </a:lnTo>
                <a:lnTo>
                  <a:pt x="6" y="220"/>
                </a:lnTo>
                <a:lnTo>
                  <a:pt x="30" y="178"/>
                </a:lnTo>
                <a:lnTo>
                  <a:pt x="41" y="185"/>
                </a:lnTo>
                <a:lnTo>
                  <a:pt x="38" y="203"/>
                </a:lnTo>
                <a:lnTo>
                  <a:pt x="46" y="208"/>
                </a:lnTo>
                <a:lnTo>
                  <a:pt x="58" y="205"/>
                </a:lnTo>
                <a:lnTo>
                  <a:pt x="71" y="208"/>
                </a:lnTo>
                <a:lnTo>
                  <a:pt x="76" y="203"/>
                </a:lnTo>
                <a:lnTo>
                  <a:pt x="93" y="165"/>
                </a:lnTo>
                <a:lnTo>
                  <a:pt x="104" y="160"/>
                </a:lnTo>
                <a:lnTo>
                  <a:pt x="108" y="160"/>
                </a:lnTo>
                <a:lnTo>
                  <a:pt x="116" y="148"/>
                </a:lnTo>
                <a:lnTo>
                  <a:pt x="131" y="138"/>
                </a:lnTo>
                <a:lnTo>
                  <a:pt x="139" y="138"/>
                </a:lnTo>
                <a:lnTo>
                  <a:pt x="149" y="145"/>
                </a:lnTo>
                <a:lnTo>
                  <a:pt x="156" y="145"/>
                </a:lnTo>
                <a:lnTo>
                  <a:pt x="166" y="123"/>
                </a:lnTo>
                <a:lnTo>
                  <a:pt x="194" y="115"/>
                </a:lnTo>
                <a:lnTo>
                  <a:pt x="199" y="100"/>
                </a:lnTo>
                <a:lnTo>
                  <a:pt x="197" y="93"/>
                </a:lnTo>
                <a:lnTo>
                  <a:pt x="189" y="86"/>
                </a:lnTo>
                <a:lnTo>
                  <a:pt x="181" y="83"/>
                </a:lnTo>
                <a:lnTo>
                  <a:pt x="181" y="73"/>
                </a:lnTo>
                <a:lnTo>
                  <a:pt x="177" y="61"/>
                </a:lnTo>
                <a:lnTo>
                  <a:pt x="177" y="53"/>
                </a:lnTo>
                <a:lnTo>
                  <a:pt x="189" y="45"/>
                </a:lnTo>
                <a:lnTo>
                  <a:pt x="186" y="38"/>
                </a:lnTo>
                <a:lnTo>
                  <a:pt x="189" y="28"/>
                </a:lnTo>
                <a:lnTo>
                  <a:pt x="212" y="25"/>
                </a:lnTo>
                <a:lnTo>
                  <a:pt x="219" y="10"/>
                </a:lnTo>
                <a:lnTo>
                  <a:pt x="225" y="5"/>
                </a:lnTo>
                <a:lnTo>
                  <a:pt x="242" y="15"/>
                </a:lnTo>
                <a:lnTo>
                  <a:pt x="262" y="10"/>
                </a:lnTo>
                <a:lnTo>
                  <a:pt x="27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12700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Freeform 15"/>
          <p:cNvSpPr>
            <a:spLocks/>
          </p:cNvSpPr>
          <p:nvPr/>
        </p:nvSpPr>
        <p:spPr bwMode="auto">
          <a:xfrm>
            <a:off x="3967626" y="3039291"/>
            <a:ext cx="813174" cy="400537"/>
          </a:xfrm>
          <a:custGeom>
            <a:avLst/>
            <a:gdLst/>
            <a:ahLst/>
            <a:cxnLst>
              <a:cxn ang="0">
                <a:pos x="119" y="5"/>
              </a:cxn>
              <a:cxn ang="0">
                <a:pos x="186" y="61"/>
              </a:cxn>
              <a:cxn ang="0">
                <a:pos x="226" y="73"/>
              </a:cxn>
              <a:cxn ang="0">
                <a:pos x="239" y="83"/>
              </a:cxn>
              <a:cxn ang="0">
                <a:pos x="253" y="133"/>
              </a:cxn>
              <a:cxn ang="0">
                <a:pos x="288" y="232"/>
              </a:cxn>
              <a:cxn ang="0">
                <a:pos x="253" y="242"/>
              </a:cxn>
              <a:cxn ang="0">
                <a:pos x="228" y="252"/>
              </a:cxn>
              <a:cxn ang="0">
                <a:pos x="213" y="269"/>
              </a:cxn>
              <a:cxn ang="0">
                <a:pos x="199" y="279"/>
              </a:cxn>
              <a:cxn ang="0">
                <a:pos x="176" y="269"/>
              </a:cxn>
              <a:cxn ang="0">
                <a:pos x="169" y="262"/>
              </a:cxn>
              <a:cxn ang="0">
                <a:pos x="179" y="245"/>
              </a:cxn>
              <a:cxn ang="0">
                <a:pos x="158" y="242"/>
              </a:cxn>
              <a:cxn ang="0">
                <a:pos x="141" y="225"/>
              </a:cxn>
              <a:cxn ang="0">
                <a:pos x="126" y="217"/>
              </a:cxn>
              <a:cxn ang="0">
                <a:pos x="119" y="182"/>
              </a:cxn>
              <a:cxn ang="0">
                <a:pos x="107" y="130"/>
              </a:cxn>
              <a:cxn ang="0">
                <a:pos x="104" y="111"/>
              </a:cxn>
              <a:cxn ang="0">
                <a:pos x="81" y="115"/>
              </a:cxn>
              <a:cxn ang="0">
                <a:pos x="49" y="90"/>
              </a:cxn>
              <a:cxn ang="0">
                <a:pos x="39" y="88"/>
              </a:cxn>
              <a:cxn ang="0">
                <a:pos x="42" y="78"/>
              </a:cxn>
              <a:cxn ang="0">
                <a:pos x="20" y="78"/>
              </a:cxn>
              <a:cxn ang="0">
                <a:pos x="15" y="68"/>
              </a:cxn>
              <a:cxn ang="0">
                <a:pos x="34" y="55"/>
              </a:cxn>
              <a:cxn ang="0">
                <a:pos x="27" y="43"/>
              </a:cxn>
              <a:cxn ang="0">
                <a:pos x="12" y="46"/>
              </a:cxn>
              <a:cxn ang="0">
                <a:pos x="10" y="20"/>
              </a:cxn>
              <a:cxn ang="0">
                <a:pos x="20" y="8"/>
              </a:cxn>
              <a:cxn ang="0">
                <a:pos x="52" y="0"/>
              </a:cxn>
              <a:cxn ang="0">
                <a:pos x="69" y="18"/>
              </a:cxn>
              <a:cxn ang="0">
                <a:pos x="84" y="26"/>
              </a:cxn>
              <a:cxn ang="0">
                <a:pos x="102" y="13"/>
              </a:cxn>
            </a:cxnLst>
            <a:rect l="0" t="0" r="r" b="b"/>
            <a:pathLst>
              <a:path w="288" h="279">
                <a:moveTo>
                  <a:pt x="104" y="0"/>
                </a:moveTo>
                <a:lnTo>
                  <a:pt x="119" y="5"/>
                </a:lnTo>
                <a:lnTo>
                  <a:pt x="146" y="26"/>
                </a:lnTo>
                <a:lnTo>
                  <a:pt x="186" y="61"/>
                </a:lnTo>
                <a:lnTo>
                  <a:pt x="213" y="73"/>
                </a:lnTo>
                <a:lnTo>
                  <a:pt x="226" y="73"/>
                </a:lnTo>
                <a:lnTo>
                  <a:pt x="231" y="76"/>
                </a:lnTo>
                <a:lnTo>
                  <a:pt x="239" y="83"/>
                </a:lnTo>
                <a:lnTo>
                  <a:pt x="248" y="107"/>
                </a:lnTo>
                <a:lnTo>
                  <a:pt x="253" y="133"/>
                </a:lnTo>
                <a:lnTo>
                  <a:pt x="276" y="189"/>
                </a:lnTo>
                <a:lnTo>
                  <a:pt x="288" y="232"/>
                </a:lnTo>
                <a:lnTo>
                  <a:pt x="276" y="240"/>
                </a:lnTo>
                <a:lnTo>
                  <a:pt x="253" y="242"/>
                </a:lnTo>
                <a:lnTo>
                  <a:pt x="246" y="249"/>
                </a:lnTo>
                <a:lnTo>
                  <a:pt x="228" y="252"/>
                </a:lnTo>
                <a:lnTo>
                  <a:pt x="218" y="267"/>
                </a:lnTo>
                <a:lnTo>
                  <a:pt x="213" y="269"/>
                </a:lnTo>
                <a:lnTo>
                  <a:pt x="206" y="279"/>
                </a:lnTo>
                <a:lnTo>
                  <a:pt x="199" y="279"/>
                </a:lnTo>
                <a:lnTo>
                  <a:pt x="193" y="272"/>
                </a:lnTo>
                <a:lnTo>
                  <a:pt x="176" y="269"/>
                </a:lnTo>
                <a:lnTo>
                  <a:pt x="174" y="267"/>
                </a:lnTo>
                <a:lnTo>
                  <a:pt x="169" y="262"/>
                </a:lnTo>
                <a:lnTo>
                  <a:pt x="176" y="252"/>
                </a:lnTo>
                <a:lnTo>
                  <a:pt x="179" y="245"/>
                </a:lnTo>
                <a:lnTo>
                  <a:pt x="172" y="242"/>
                </a:lnTo>
                <a:lnTo>
                  <a:pt x="158" y="242"/>
                </a:lnTo>
                <a:lnTo>
                  <a:pt x="151" y="232"/>
                </a:lnTo>
                <a:lnTo>
                  <a:pt x="141" y="225"/>
                </a:lnTo>
                <a:lnTo>
                  <a:pt x="136" y="232"/>
                </a:lnTo>
                <a:lnTo>
                  <a:pt x="126" y="217"/>
                </a:lnTo>
                <a:lnTo>
                  <a:pt x="126" y="199"/>
                </a:lnTo>
                <a:lnTo>
                  <a:pt x="119" y="182"/>
                </a:lnTo>
                <a:lnTo>
                  <a:pt x="116" y="155"/>
                </a:lnTo>
                <a:lnTo>
                  <a:pt x="107" y="130"/>
                </a:lnTo>
                <a:lnTo>
                  <a:pt x="109" y="118"/>
                </a:lnTo>
                <a:lnTo>
                  <a:pt x="104" y="111"/>
                </a:lnTo>
                <a:lnTo>
                  <a:pt x="102" y="111"/>
                </a:lnTo>
                <a:lnTo>
                  <a:pt x="81" y="115"/>
                </a:lnTo>
                <a:lnTo>
                  <a:pt x="62" y="96"/>
                </a:lnTo>
                <a:lnTo>
                  <a:pt x="49" y="90"/>
                </a:lnTo>
                <a:lnTo>
                  <a:pt x="39" y="93"/>
                </a:lnTo>
                <a:lnTo>
                  <a:pt x="39" y="88"/>
                </a:lnTo>
                <a:lnTo>
                  <a:pt x="45" y="80"/>
                </a:lnTo>
                <a:lnTo>
                  <a:pt x="42" y="78"/>
                </a:lnTo>
                <a:lnTo>
                  <a:pt x="30" y="80"/>
                </a:lnTo>
                <a:lnTo>
                  <a:pt x="20" y="78"/>
                </a:lnTo>
                <a:lnTo>
                  <a:pt x="15" y="73"/>
                </a:lnTo>
                <a:lnTo>
                  <a:pt x="15" y="68"/>
                </a:lnTo>
                <a:lnTo>
                  <a:pt x="27" y="55"/>
                </a:lnTo>
                <a:lnTo>
                  <a:pt x="34" y="55"/>
                </a:lnTo>
                <a:lnTo>
                  <a:pt x="37" y="53"/>
                </a:lnTo>
                <a:lnTo>
                  <a:pt x="27" y="43"/>
                </a:lnTo>
                <a:lnTo>
                  <a:pt x="20" y="38"/>
                </a:lnTo>
                <a:lnTo>
                  <a:pt x="12" y="46"/>
                </a:lnTo>
                <a:lnTo>
                  <a:pt x="0" y="38"/>
                </a:lnTo>
                <a:lnTo>
                  <a:pt x="10" y="20"/>
                </a:lnTo>
                <a:lnTo>
                  <a:pt x="12" y="8"/>
                </a:lnTo>
                <a:lnTo>
                  <a:pt x="20" y="8"/>
                </a:lnTo>
                <a:lnTo>
                  <a:pt x="30" y="0"/>
                </a:lnTo>
                <a:lnTo>
                  <a:pt x="52" y="0"/>
                </a:lnTo>
                <a:lnTo>
                  <a:pt x="67" y="13"/>
                </a:lnTo>
                <a:lnTo>
                  <a:pt x="69" y="18"/>
                </a:lnTo>
                <a:lnTo>
                  <a:pt x="79" y="20"/>
                </a:lnTo>
                <a:lnTo>
                  <a:pt x="84" y="26"/>
                </a:lnTo>
                <a:lnTo>
                  <a:pt x="89" y="26"/>
                </a:lnTo>
                <a:lnTo>
                  <a:pt x="102" y="13"/>
                </a:lnTo>
                <a:lnTo>
                  <a:pt x="104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w="12700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3855285" y="3126975"/>
            <a:ext cx="624003" cy="380441"/>
          </a:xfrm>
          <a:custGeom>
            <a:avLst/>
            <a:gdLst/>
            <a:ahLst/>
            <a:cxnLst>
              <a:cxn ang="0">
                <a:pos x="206" y="209"/>
              </a:cxn>
              <a:cxn ang="0">
                <a:pos x="166" y="222"/>
              </a:cxn>
              <a:cxn ang="0">
                <a:pos x="146" y="239"/>
              </a:cxn>
              <a:cxn ang="0">
                <a:pos x="138" y="250"/>
              </a:cxn>
              <a:cxn ang="0">
                <a:pos x="116" y="265"/>
              </a:cxn>
              <a:cxn ang="0">
                <a:pos x="91" y="252"/>
              </a:cxn>
              <a:cxn ang="0">
                <a:pos x="81" y="247"/>
              </a:cxn>
              <a:cxn ang="0">
                <a:pos x="63" y="222"/>
              </a:cxn>
              <a:cxn ang="0">
                <a:pos x="28" y="211"/>
              </a:cxn>
              <a:cxn ang="0">
                <a:pos x="13" y="194"/>
              </a:cxn>
              <a:cxn ang="0">
                <a:pos x="15" y="178"/>
              </a:cxn>
              <a:cxn ang="0">
                <a:pos x="0" y="164"/>
              </a:cxn>
              <a:cxn ang="0">
                <a:pos x="10" y="141"/>
              </a:cxn>
              <a:cxn ang="0">
                <a:pos x="10" y="101"/>
              </a:cxn>
              <a:cxn ang="0">
                <a:pos x="30" y="76"/>
              </a:cxn>
              <a:cxn ang="0">
                <a:pos x="56" y="63"/>
              </a:cxn>
              <a:cxn ang="0">
                <a:pos x="33" y="36"/>
              </a:cxn>
              <a:cxn ang="0">
                <a:pos x="38" y="20"/>
              </a:cxn>
              <a:cxn ang="0">
                <a:pos x="48" y="10"/>
              </a:cxn>
              <a:cxn ang="0">
                <a:pos x="60" y="0"/>
              </a:cxn>
              <a:cxn ang="0">
                <a:pos x="83" y="0"/>
              </a:cxn>
              <a:cxn ang="0">
                <a:pos x="81" y="10"/>
              </a:cxn>
              <a:cxn ang="0">
                <a:pos x="91" y="13"/>
              </a:cxn>
              <a:cxn ang="0">
                <a:pos x="123" y="38"/>
              </a:cxn>
              <a:cxn ang="0">
                <a:pos x="146" y="33"/>
              </a:cxn>
              <a:cxn ang="0">
                <a:pos x="149" y="53"/>
              </a:cxn>
              <a:cxn ang="0">
                <a:pos x="161" y="106"/>
              </a:cxn>
              <a:cxn ang="0">
                <a:pos x="169" y="141"/>
              </a:cxn>
              <a:cxn ang="0">
                <a:pos x="184" y="149"/>
              </a:cxn>
              <a:cxn ang="0">
                <a:pos x="201" y="166"/>
              </a:cxn>
              <a:cxn ang="0">
                <a:pos x="221" y="169"/>
              </a:cxn>
              <a:cxn ang="0">
                <a:pos x="211" y="187"/>
              </a:cxn>
            </a:cxnLst>
            <a:rect l="0" t="0" r="r" b="b"/>
            <a:pathLst>
              <a:path w="221" h="265">
                <a:moveTo>
                  <a:pt x="216" y="192"/>
                </a:moveTo>
                <a:lnTo>
                  <a:pt x="206" y="209"/>
                </a:lnTo>
                <a:lnTo>
                  <a:pt x="193" y="217"/>
                </a:lnTo>
                <a:lnTo>
                  <a:pt x="166" y="222"/>
                </a:lnTo>
                <a:lnTo>
                  <a:pt x="156" y="234"/>
                </a:lnTo>
                <a:lnTo>
                  <a:pt x="146" y="239"/>
                </a:lnTo>
                <a:lnTo>
                  <a:pt x="143" y="247"/>
                </a:lnTo>
                <a:lnTo>
                  <a:pt x="138" y="250"/>
                </a:lnTo>
                <a:lnTo>
                  <a:pt x="123" y="250"/>
                </a:lnTo>
                <a:lnTo>
                  <a:pt x="116" y="265"/>
                </a:lnTo>
                <a:lnTo>
                  <a:pt x="103" y="265"/>
                </a:lnTo>
                <a:lnTo>
                  <a:pt x="91" y="252"/>
                </a:lnTo>
                <a:lnTo>
                  <a:pt x="88" y="244"/>
                </a:lnTo>
                <a:lnTo>
                  <a:pt x="81" y="247"/>
                </a:lnTo>
                <a:lnTo>
                  <a:pt x="75" y="242"/>
                </a:lnTo>
                <a:lnTo>
                  <a:pt x="63" y="222"/>
                </a:lnTo>
                <a:lnTo>
                  <a:pt x="51" y="209"/>
                </a:lnTo>
                <a:lnTo>
                  <a:pt x="28" y="211"/>
                </a:lnTo>
                <a:lnTo>
                  <a:pt x="13" y="201"/>
                </a:lnTo>
                <a:lnTo>
                  <a:pt x="13" y="194"/>
                </a:lnTo>
                <a:lnTo>
                  <a:pt x="18" y="187"/>
                </a:lnTo>
                <a:lnTo>
                  <a:pt x="15" y="178"/>
                </a:lnTo>
                <a:lnTo>
                  <a:pt x="10" y="169"/>
                </a:lnTo>
                <a:lnTo>
                  <a:pt x="0" y="164"/>
                </a:lnTo>
                <a:lnTo>
                  <a:pt x="10" y="154"/>
                </a:lnTo>
                <a:lnTo>
                  <a:pt x="10" y="141"/>
                </a:lnTo>
                <a:lnTo>
                  <a:pt x="15" y="131"/>
                </a:lnTo>
                <a:lnTo>
                  <a:pt x="10" y="101"/>
                </a:lnTo>
                <a:lnTo>
                  <a:pt x="26" y="86"/>
                </a:lnTo>
                <a:lnTo>
                  <a:pt x="30" y="76"/>
                </a:lnTo>
                <a:lnTo>
                  <a:pt x="58" y="66"/>
                </a:lnTo>
                <a:lnTo>
                  <a:pt x="56" y="63"/>
                </a:lnTo>
                <a:lnTo>
                  <a:pt x="45" y="63"/>
                </a:lnTo>
                <a:lnTo>
                  <a:pt x="33" y="36"/>
                </a:lnTo>
                <a:lnTo>
                  <a:pt x="33" y="30"/>
                </a:lnTo>
                <a:lnTo>
                  <a:pt x="38" y="20"/>
                </a:lnTo>
                <a:lnTo>
                  <a:pt x="38" y="13"/>
                </a:lnTo>
                <a:lnTo>
                  <a:pt x="48" y="10"/>
                </a:lnTo>
                <a:lnTo>
                  <a:pt x="53" y="5"/>
                </a:lnTo>
                <a:lnTo>
                  <a:pt x="60" y="0"/>
                </a:lnTo>
                <a:lnTo>
                  <a:pt x="70" y="3"/>
                </a:lnTo>
                <a:lnTo>
                  <a:pt x="83" y="0"/>
                </a:lnTo>
                <a:lnTo>
                  <a:pt x="86" y="3"/>
                </a:lnTo>
                <a:lnTo>
                  <a:pt x="81" y="10"/>
                </a:lnTo>
                <a:lnTo>
                  <a:pt x="81" y="15"/>
                </a:lnTo>
                <a:lnTo>
                  <a:pt x="91" y="13"/>
                </a:lnTo>
                <a:lnTo>
                  <a:pt x="103" y="18"/>
                </a:lnTo>
                <a:lnTo>
                  <a:pt x="123" y="38"/>
                </a:lnTo>
                <a:lnTo>
                  <a:pt x="143" y="33"/>
                </a:lnTo>
                <a:lnTo>
                  <a:pt x="146" y="33"/>
                </a:lnTo>
                <a:lnTo>
                  <a:pt x="151" y="41"/>
                </a:lnTo>
                <a:lnTo>
                  <a:pt x="149" y="53"/>
                </a:lnTo>
                <a:lnTo>
                  <a:pt x="158" y="78"/>
                </a:lnTo>
                <a:lnTo>
                  <a:pt x="161" y="106"/>
                </a:lnTo>
                <a:lnTo>
                  <a:pt x="169" y="123"/>
                </a:lnTo>
                <a:lnTo>
                  <a:pt x="169" y="141"/>
                </a:lnTo>
                <a:lnTo>
                  <a:pt x="179" y="156"/>
                </a:lnTo>
                <a:lnTo>
                  <a:pt x="184" y="149"/>
                </a:lnTo>
                <a:lnTo>
                  <a:pt x="193" y="156"/>
                </a:lnTo>
                <a:lnTo>
                  <a:pt x="201" y="166"/>
                </a:lnTo>
                <a:lnTo>
                  <a:pt x="214" y="166"/>
                </a:lnTo>
                <a:lnTo>
                  <a:pt x="221" y="169"/>
                </a:lnTo>
                <a:lnTo>
                  <a:pt x="219" y="176"/>
                </a:lnTo>
                <a:lnTo>
                  <a:pt x="211" y="187"/>
                </a:lnTo>
                <a:lnTo>
                  <a:pt x="216" y="192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w="9525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Freeform 19"/>
          <p:cNvSpPr>
            <a:spLocks/>
          </p:cNvSpPr>
          <p:nvPr/>
        </p:nvSpPr>
        <p:spPr bwMode="auto">
          <a:xfrm>
            <a:off x="2934317" y="2875027"/>
            <a:ext cx="1140706" cy="670437"/>
          </a:xfrm>
          <a:custGeom>
            <a:avLst/>
            <a:gdLst/>
            <a:ahLst/>
            <a:cxnLst>
              <a:cxn ang="0">
                <a:pos x="227" y="457"/>
              </a:cxn>
              <a:cxn ang="0">
                <a:pos x="207" y="457"/>
              </a:cxn>
              <a:cxn ang="0">
                <a:pos x="215" y="432"/>
              </a:cxn>
              <a:cxn ang="0">
                <a:pos x="175" y="385"/>
              </a:cxn>
              <a:cxn ang="0">
                <a:pos x="157" y="372"/>
              </a:cxn>
              <a:cxn ang="0">
                <a:pos x="150" y="344"/>
              </a:cxn>
              <a:cxn ang="0">
                <a:pos x="130" y="340"/>
              </a:cxn>
              <a:cxn ang="0">
                <a:pos x="113" y="340"/>
              </a:cxn>
              <a:cxn ang="0">
                <a:pos x="118" y="324"/>
              </a:cxn>
              <a:cxn ang="0">
                <a:pos x="115" y="263"/>
              </a:cxn>
              <a:cxn ang="0">
                <a:pos x="97" y="232"/>
              </a:cxn>
              <a:cxn ang="0">
                <a:pos x="85" y="158"/>
              </a:cxn>
              <a:cxn ang="0">
                <a:pos x="50" y="95"/>
              </a:cxn>
              <a:cxn ang="0">
                <a:pos x="55" y="83"/>
              </a:cxn>
              <a:cxn ang="0">
                <a:pos x="43" y="70"/>
              </a:cxn>
              <a:cxn ang="0">
                <a:pos x="24" y="63"/>
              </a:cxn>
              <a:cxn ang="0">
                <a:pos x="0" y="30"/>
              </a:cxn>
              <a:cxn ang="0">
                <a:pos x="5" y="23"/>
              </a:cxn>
              <a:cxn ang="0">
                <a:pos x="27" y="0"/>
              </a:cxn>
              <a:cxn ang="0">
                <a:pos x="57" y="30"/>
              </a:cxn>
              <a:cxn ang="0">
                <a:pos x="87" y="45"/>
              </a:cxn>
              <a:cxn ang="0">
                <a:pos x="137" y="80"/>
              </a:cxn>
              <a:cxn ang="0">
                <a:pos x="157" y="78"/>
              </a:cxn>
              <a:cxn ang="0">
                <a:pos x="210" y="88"/>
              </a:cxn>
              <a:cxn ang="0">
                <a:pos x="239" y="90"/>
              </a:cxn>
              <a:cxn ang="0">
                <a:pos x="262" y="68"/>
              </a:cxn>
              <a:cxn ang="0">
                <a:pos x="272" y="65"/>
              </a:cxn>
              <a:cxn ang="0">
                <a:pos x="292" y="80"/>
              </a:cxn>
              <a:cxn ang="0">
                <a:pos x="304" y="90"/>
              </a:cxn>
              <a:cxn ang="0">
                <a:pos x="307" y="100"/>
              </a:cxn>
              <a:cxn ang="0">
                <a:pos x="300" y="118"/>
              </a:cxn>
              <a:cxn ang="0">
                <a:pos x="332" y="155"/>
              </a:cxn>
              <a:cxn ang="0">
                <a:pos x="360" y="168"/>
              </a:cxn>
              <a:cxn ang="0">
                <a:pos x="380" y="170"/>
              </a:cxn>
              <a:cxn ang="0">
                <a:pos x="394" y="168"/>
              </a:cxn>
              <a:cxn ang="0">
                <a:pos x="402" y="180"/>
              </a:cxn>
              <a:cxn ang="0">
                <a:pos x="382" y="193"/>
              </a:cxn>
              <a:cxn ang="0">
                <a:pos x="387" y="203"/>
              </a:cxn>
              <a:cxn ang="0">
                <a:pos x="375" y="213"/>
              </a:cxn>
              <a:cxn ang="0">
                <a:pos x="364" y="222"/>
              </a:cxn>
              <a:cxn ang="0">
                <a:pos x="360" y="237"/>
              </a:cxn>
              <a:cxn ang="0">
                <a:pos x="382" y="265"/>
              </a:cxn>
              <a:cxn ang="0">
                <a:pos x="357" y="277"/>
              </a:cxn>
              <a:cxn ang="0">
                <a:pos x="337" y="302"/>
              </a:cxn>
              <a:cxn ang="0">
                <a:pos x="337" y="342"/>
              </a:cxn>
              <a:cxn ang="0">
                <a:pos x="327" y="365"/>
              </a:cxn>
              <a:cxn ang="0">
                <a:pos x="310" y="370"/>
              </a:cxn>
              <a:cxn ang="0">
                <a:pos x="317" y="404"/>
              </a:cxn>
              <a:cxn ang="0">
                <a:pos x="302" y="420"/>
              </a:cxn>
              <a:cxn ang="0">
                <a:pos x="277" y="434"/>
              </a:cxn>
              <a:cxn ang="0">
                <a:pos x="274" y="452"/>
              </a:cxn>
              <a:cxn ang="0">
                <a:pos x="260" y="467"/>
              </a:cxn>
            </a:cxnLst>
            <a:rect l="0" t="0" r="r" b="b"/>
            <a:pathLst>
              <a:path w="404" h="467">
                <a:moveTo>
                  <a:pt x="260" y="467"/>
                </a:moveTo>
                <a:lnTo>
                  <a:pt x="227" y="457"/>
                </a:lnTo>
                <a:lnTo>
                  <a:pt x="207" y="459"/>
                </a:lnTo>
                <a:lnTo>
                  <a:pt x="207" y="457"/>
                </a:lnTo>
                <a:lnTo>
                  <a:pt x="215" y="444"/>
                </a:lnTo>
                <a:lnTo>
                  <a:pt x="215" y="432"/>
                </a:lnTo>
                <a:lnTo>
                  <a:pt x="190" y="400"/>
                </a:lnTo>
                <a:lnTo>
                  <a:pt x="175" y="385"/>
                </a:lnTo>
                <a:lnTo>
                  <a:pt x="160" y="377"/>
                </a:lnTo>
                <a:lnTo>
                  <a:pt x="157" y="372"/>
                </a:lnTo>
                <a:lnTo>
                  <a:pt x="157" y="355"/>
                </a:lnTo>
                <a:lnTo>
                  <a:pt x="150" y="344"/>
                </a:lnTo>
                <a:lnTo>
                  <a:pt x="140" y="340"/>
                </a:lnTo>
                <a:lnTo>
                  <a:pt x="130" y="340"/>
                </a:lnTo>
                <a:lnTo>
                  <a:pt x="118" y="344"/>
                </a:lnTo>
                <a:lnTo>
                  <a:pt x="113" y="340"/>
                </a:lnTo>
                <a:lnTo>
                  <a:pt x="113" y="330"/>
                </a:lnTo>
                <a:lnTo>
                  <a:pt x="118" y="324"/>
                </a:lnTo>
                <a:lnTo>
                  <a:pt x="120" y="287"/>
                </a:lnTo>
                <a:lnTo>
                  <a:pt x="115" y="263"/>
                </a:lnTo>
                <a:lnTo>
                  <a:pt x="107" y="247"/>
                </a:lnTo>
                <a:lnTo>
                  <a:pt x="97" y="232"/>
                </a:lnTo>
                <a:lnTo>
                  <a:pt x="85" y="190"/>
                </a:lnTo>
                <a:lnTo>
                  <a:pt x="85" y="158"/>
                </a:lnTo>
                <a:lnTo>
                  <a:pt x="75" y="115"/>
                </a:lnTo>
                <a:lnTo>
                  <a:pt x="50" y="95"/>
                </a:lnTo>
                <a:lnTo>
                  <a:pt x="55" y="86"/>
                </a:lnTo>
                <a:lnTo>
                  <a:pt x="55" y="83"/>
                </a:lnTo>
                <a:lnTo>
                  <a:pt x="45" y="78"/>
                </a:lnTo>
                <a:lnTo>
                  <a:pt x="43" y="70"/>
                </a:lnTo>
                <a:lnTo>
                  <a:pt x="30" y="65"/>
                </a:lnTo>
                <a:lnTo>
                  <a:pt x="24" y="63"/>
                </a:lnTo>
                <a:lnTo>
                  <a:pt x="22" y="51"/>
                </a:lnTo>
                <a:lnTo>
                  <a:pt x="0" y="30"/>
                </a:lnTo>
                <a:lnTo>
                  <a:pt x="0" y="25"/>
                </a:lnTo>
                <a:lnTo>
                  <a:pt x="5" y="23"/>
                </a:lnTo>
                <a:lnTo>
                  <a:pt x="13" y="10"/>
                </a:lnTo>
                <a:lnTo>
                  <a:pt x="27" y="0"/>
                </a:lnTo>
                <a:lnTo>
                  <a:pt x="38" y="0"/>
                </a:lnTo>
                <a:lnTo>
                  <a:pt x="57" y="30"/>
                </a:lnTo>
                <a:lnTo>
                  <a:pt x="73" y="36"/>
                </a:lnTo>
                <a:lnTo>
                  <a:pt x="87" y="45"/>
                </a:lnTo>
                <a:lnTo>
                  <a:pt x="118" y="58"/>
                </a:lnTo>
                <a:lnTo>
                  <a:pt x="137" y="80"/>
                </a:lnTo>
                <a:lnTo>
                  <a:pt x="147" y="83"/>
                </a:lnTo>
                <a:lnTo>
                  <a:pt x="157" y="78"/>
                </a:lnTo>
                <a:lnTo>
                  <a:pt x="190" y="90"/>
                </a:lnTo>
                <a:lnTo>
                  <a:pt x="210" y="88"/>
                </a:lnTo>
                <a:lnTo>
                  <a:pt x="220" y="90"/>
                </a:lnTo>
                <a:lnTo>
                  <a:pt x="239" y="90"/>
                </a:lnTo>
                <a:lnTo>
                  <a:pt x="237" y="83"/>
                </a:lnTo>
                <a:lnTo>
                  <a:pt x="262" y="68"/>
                </a:lnTo>
                <a:lnTo>
                  <a:pt x="270" y="63"/>
                </a:lnTo>
                <a:lnTo>
                  <a:pt x="272" y="65"/>
                </a:lnTo>
                <a:lnTo>
                  <a:pt x="279" y="78"/>
                </a:lnTo>
                <a:lnTo>
                  <a:pt x="292" y="80"/>
                </a:lnTo>
                <a:lnTo>
                  <a:pt x="297" y="90"/>
                </a:lnTo>
                <a:lnTo>
                  <a:pt x="304" y="90"/>
                </a:lnTo>
                <a:lnTo>
                  <a:pt x="310" y="95"/>
                </a:lnTo>
                <a:lnTo>
                  <a:pt x="307" y="100"/>
                </a:lnTo>
                <a:lnTo>
                  <a:pt x="300" y="115"/>
                </a:lnTo>
                <a:lnTo>
                  <a:pt x="300" y="118"/>
                </a:lnTo>
                <a:lnTo>
                  <a:pt x="317" y="145"/>
                </a:lnTo>
                <a:lnTo>
                  <a:pt x="332" y="155"/>
                </a:lnTo>
                <a:lnTo>
                  <a:pt x="350" y="158"/>
                </a:lnTo>
                <a:lnTo>
                  <a:pt x="360" y="168"/>
                </a:lnTo>
                <a:lnTo>
                  <a:pt x="367" y="163"/>
                </a:lnTo>
                <a:lnTo>
                  <a:pt x="380" y="170"/>
                </a:lnTo>
                <a:lnTo>
                  <a:pt x="387" y="163"/>
                </a:lnTo>
                <a:lnTo>
                  <a:pt x="394" y="168"/>
                </a:lnTo>
                <a:lnTo>
                  <a:pt x="404" y="178"/>
                </a:lnTo>
                <a:lnTo>
                  <a:pt x="402" y="180"/>
                </a:lnTo>
                <a:lnTo>
                  <a:pt x="394" y="180"/>
                </a:lnTo>
                <a:lnTo>
                  <a:pt x="382" y="193"/>
                </a:lnTo>
                <a:lnTo>
                  <a:pt x="382" y="197"/>
                </a:lnTo>
                <a:lnTo>
                  <a:pt x="387" y="203"/>
                </a:lnTo>
                <a:lnTo>
                  <a:pt x="380" y="208"/>
                </a:lnTo>
                <a:lnTo>
                  <a:pt x="375" y="213"/>
                </a:lnTo>
                <a:lnTo>
                  <a:pt x="364" y="215"/>
                </a:lnTo>
                <a:lnTo>
                  <a:pt x="364" y="222"/>
                </a:lnTo>
                <a:lnTo>
                  <a:pt x="360" y="232"/>
                </a:lnTo>
                <a:lnTo>
                  <a:pt x="360" y="237"/>
                </a:lnTo>
                <a:lnTo>
                  <a:pt x="372" y="265"/>
                </a:lnTo>
                <a:lnTo>
                  <a:pt x="382" y="265"/>
                </a:lnTo>
                <a:lnTo>
                  <a:pt x="384" y="267"/>
                </a:lnTo>
                <a:lnTo>
                  <a:pt x="357" y="277"/>
                </a:lnTo>
                <a:lnTo>
                  <a:pt x="352" y="287"/>
                </a:lnTo>
                <a:lnTo>
                  <a:pt x="337" y="302"/>
                </a:lnTo>
                <a:lnTo>
                  <a:pt x="342" y="332"/>
                </a:lnTo>
                <a:lnTo>
                  <a:pt x="337" y="342"/>
                </a:lnTo>
                <a:lnTo>
                  <a:pt x="337" y="355"/>
                </a:lnTo>
                <a:lnTo>
                  <a:pt x="327" y="365"/>
                </a:lnTo>
                <a:lnTo>
                  <a:pt x="312" y="367"/>
                </a:lnTo>
                <a:lnTo>
                  <a:pt x="310" y="370"/>
                </a:lnTo>
                <a:lnTo>
                  <a:pt x="319" y="387"/>
                </a:lnTo>
                <a:lnTo>
                  <a:pt x="317" y="404"/>
                </a:lnTo>
                <a:lnTo>
                  <a:pt x="314" y="412"/>
                </a:lnTo>
                <a:lnTo>
                  <a:pt x="302" y="420"/>
                </a:lnTo>
                <a:lnTo>
                  <a:pt x="279" y="429"/>
                </a:lnTo>
                <a:lnTo>
                  <a:pt x="277" y="434"/>
                </a:lnTo>
                <a:lnTo>
                  <a:pt x="282" y="450"/>
                </a:lnTo>
                <a:lnTo>
                  <a:pt x="274" y="452"/>
                </a:lnTo>
                <a:lnTo>
                  <a:pt x="270" y="462"/>
                </a:lnTo>
                <a:lnTo>
                  <a:pt x="260" y="467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12700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Freeform 21"/>
          <p:cNvSpPr>
            <a:spLocks/>
          </p:cNvSpPr>
          <p:nvPr/>
        </p:nvSpPr>
        <p:spPr bwMode="auto">
          <a:xfrm>
            <a:off x="1929924" y="2874578"/>
            <a:ext cx="1154823" cy="261283"/>
          </a:xfrm>
          <a:custGeom>
            <a:avLst/>
            <a:gdLst/>
            <a:ahLst/>
            <a:cxnLst>
              <a:cxn ang="0">
                <a:pos x="386" y="137"/>
              </a:cxn>
              <a:cxn ang="0">
                <a:pos x="369" y="137"/>
              </a:cxn>
              <a:cxn ang="0">
                <a:pos x="346" y="120"/>
              </a:cxn>
              <a:cxn ang="0">
                <a:pos x="286" y="77"/>
              </a:cxn>
              <a:cxn ang="0">
                <a:pos x="274" y="79"/>
              </a:cxn>
              <a:cxn ang="0">
                <a:pos x="208" y="52"/>
              </a:cxn>
              <a:cxn ang="0">
                <a:pos x="153" y="77"/>
              </a:cxn>
              <a:cxn ang="0">
                <a:pos x="123" y="117"/>
              </a:cxn>
              <a:cxn ang="0">
                <a:pos x="88" y="155"/>
              </a:cxn>
              <a:cxn ang="0">
                <a:pos x="20" y="182"/>
              </a:cxn>
              <a:cxn ang="0">
                <a:pos x="0" y="172"/>
              </a:cxn>
              <a:cxn ang="0">
                <a:pos x="22" y="135"/>
              </a:cxn>
              <a:cxn ang="0">
                <a:pos x="50" y="105"/>
              </a:cxn>
              <a:cxn ang="0">
                <a:pos x="80" y="112"/>
              </a:cxn>
              <a:cxn ang="0">
                <a:pos x="90" y="102"/>
              </a:cxn>
              <a:cxn ang="0">
                <a:pos x="108" y="64"/>
              </a:cxn>
              <a:cxn ang="0">
                <a:pos x="118" y="44"/>
              </a:cxn>
              <a:cxn ang="0">
                <a:pos x="128" y="27"/>
              </a:cxn>
              <a:cxn ang="0">
                <a:pos x="173" y="32"/>
              </a:cxn>
              <a:cxn ang="0">
                <a:pos x="200" y="22"/>
              </a:cxn>
              <a:cxn ang="0">
                <a:pos x="211" y="37"/>
              </a:cxn>
              <a:cxn ang="0">
                <a:pos x="233" y="17"/>
              </a:cxn>
              <a:cxn ang="0">
                <a:pos x="236" y="3"/>
              </a:cxn>
              <a:cxn ang="0">
                <a:pos x="265" y="22"/>
              </a:cxn>
              <a:cxn ang="0">
                <a:pos x="281" y="17"/>
              </a:cxn>
              <a:cxn ang="0">
                <a:pos x="323" y="30"/>
              </a:cxn>
              <a:cxn ang="0">
                <a:pos x="316" y="57"/>
              </a:cxn>
              <a:cxn ang="0">
                <a:pos x="336" y="62"/>
              </a:cxn>
              <a:cxn ang="0">
                <a:pos x="353" y="77"/>
              </a:cxn>
              <a:cxn ang="0">
                <a:pos x="378" y="109"/>
              </a:cxn>
              <a:cxn ang="0">
                <a:pos x="396" y="117"/>
              </a:cxn>
              <a:cxn ang="0">
                <a:pos x="409" y="129"/>
              </a:cxn>
              <a:cxn ang="0">
                <a:pos x="403" y="142"/>
              </a:cxn>
            </a:cxnLst>
            <a:rect l="0" t="0" r="r" b="b"/>
            <a:pathLst>
              <a:path w="409" h="182">
                <a:moveTo>
                  <a:pt x="403" y="142"/>
                </a:moveTo>
                <a:lnTo>
                  <a:pt x="386" y="137"/>
                </a:lnTo>
                <a:lnTo>
                  <a:pt x="373" y="129"/>
                </a:lnTo>
                <a:lnTo>
                  <a:pt x="369" y="137"/>
                </a:lnTo>
                <a:lnTo>
                  <a:pt x="366" y="135"/>
                </a:lnTo>
                <a:lnTo>
                  <a:pt x="346" y="120"/>
                </a:lnTo>
                <a:lnTo>
                  <a:pt x="323" y="112"/>
                </a:lnTo>
                <a:lnTo>
                  <a:pt x="286" y="77"/>
                </a:lnTo>
                <a:lnTo>
                  <a:pt x="278" y="77"/>
                </a:lnTo>
                <a:lnTo>
                  <a:pt x="274" y="79"/>
                </a:lnTo>
                <a:lnTo>
                  <a:pt x="255" y="67"/>
                </a:lnTo>
                <a:lnTo>
                  <a:pt x="208" y="52"/>
                </a:lnTo>
                <a:lnTo>
                  <a:pt x="188" y="57"/>
                </a:lnTo>
                <a:lnTo>
                  <a:pt x="153" y="77"/>
                </a:lnTo>
                <a:lnTo>
                  <a:pt x="143" y="100"/>
                </a:lnTo>
                <a:lnTo>
                  <a:pt x="123" y="117"/>
                </a:lnTo>
                <a:lnTo>
                  <a:pt x="98" y="147"/>
                </a:lnTo>
                <a:lnTo>
                  <a:pt x="88" y="155"/>
                </a:lnTo>
                <a:lnTo>
                  <a:pt x="38" y="172"/>
                </a:lnTo>
                <a:lnTo>
                  <a:pt x="20" y="182"/>
                </a:lnTo>
                <a:lnTo>
                  <a:pt x="5" y="177"/>
                </a:lnTo>
                <a:lnTo>
                  <a:pt x="0" y="172"/>
                </a:lnTo>
                <a:lnTo>
                  <a:pt x="0" y="147"/>
                </a:lnTo>
                <a:lnTo>
                  <a:pt x="22" y="135"/>
                </a:lnTo>
                <a:lnTo>
                  <a:pt x="45" y="114"/>
                </a:lnTo>
                <a:lnTo>
                  <a:pt x="50" y="105"/>
                </a:lnTo>
                <a:lnTo>
                  <a:pt x="63" y="109"/>
                </a:lnTo>
                <a:lnTo>
                  <a:pt x="80" y="112"/>
                </a:lnTo>
                <a:lnTo>
                  <a:pt x="83" y="100"/>
                </a:lnTo>
                <a:lnTo>
                  <a:pt x="90" y="102"/>
                </a:lnTo>
                <a:lnTo>
                  <a:pt x="93" y="75"/>
                </a:lnTo>
                <a:lnTo>
                  <a:pt x="108" y="64"/>
                </a:lnTo>
                <a:lnTo>
                  <a:pt x="110" y="55"/>
                </a:lnTo>
                <a:lnTo>
                  <a:pt x="118" y="44"/>
                </a:lnTo>
                <a:lnTo>
                  <a:pt x="123" y="27"/>
                </a:lnTo>
                <a:lnTo>
                  <a:pt x="128" y="27"/>
                </a:lnTo>
                <a:lnTo>
                  <a:pt x="146" y="37"/>
                </a:lnTo>
                <a:lnTo>
                  <a:pt x="173" y="32"/>
                </a:lnTo>
                <a:lnTo>
                  <a:pt x="191" y="22"/>
                </a:lnTo>
                <a:lnTo>
                  <a:pt x="200" y="22"/>
                </a:lnTo>
                <a:lnTo>
                  <a:pt x="208" y="35"/>
                </a:lnTo>
                <a:lnTo>
                  <a:pt x="211" y="37"/>
                </a:lnTo>
                <a:lnTo>
                  <a:pt x="215" y="37"/>
                </a:lnTo>
                <a:lnTo>
                  <a:pt x="233" y="17"/>
                </a:lnTo>
                <a:lnTo>
                  <a:pt x="233" y="5"/>
                </a:lnTo>
                <a:lnTo>
                  <a:pt x="236" y="3"/>
                </a:lnTo>
                <a:lnTo>
                  <a:pt x="248" y="0"/>
                </a:lnTo>
                <a:lnTo>
                  <a:pt x="265" y="22"/>
                </a:lnTo>
                <a:lnTo>
                  <a:pt x="274" y="22"/>
                </a:lnTo>
                <a:lnTo>
                  <a:pt x="281" y="17"/>
                </a:lnTo>
                <a:lnTo>
                  <a:pt x="313" y="22"/>
                </a:lnTo>
                <a:lnTo>
                  <a:pt x="323" y="30"/>
                </a:lnTo>
                <a:lnTo>
                  <a:pt x="323" y="40"/>
                </a:lnTo>
                <a:lnTo>
                  <a:pt x="316" y="57"/>
                </a:lnTo>
                <a:lnTo>
                  <a:pt x="318" y="62"/>
                </a:lnTo>
                <a:lnTo>
                  <a:pt x="336" y="62"/>
                </a:lnTo>
                <a:lnTo>
                  <a:pt x="353" y="72"/>
                </a:lnTo>
                <a:lnTo>
                  <a:pt x="353" y="77"/>
                </a:lnTo>
                <a:lnTo>
                  <a:pt x="376" y="97"/>
                </a:lnTo>
                <a:lnTo>
                  <a:pt x="378" y="109"/>
                </a:lnTo>
                <a:lnTo>
                  <a:pt x="383" y="112"/>
                </a:lnTo>
                <a:lnTo>
                  <a:pt x="396" y="117"/>
                </a:lnTo>
                <a:lnTo>
                  <a:pt x="399" y="125"/>
                </a:lnTo>
                <a:lnTo>
                  <a:pt x="409" y="129"/>
                </a:lnTo>
                <a:lnTo>
                  <a:pt x="409" y="133"/>
                </a:lnTo>
                <a:lnTo>
                  <a:pt x="403" y="14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12700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Freeform 23"/>
          <p:cNvSpPr>
            <a:spLocks/>
          </p:cNvSpPr>
          <p:nvPr/>
        </p:nvSpPr>
        <p:spPr bwMode="auto">
          <a:xfrm>
            <a:off x="1602000" y="2410402"/>
            <a:ext cx="1115297" cy="710632"/>
          </a:xfrm>
          <a:custGeom>
            <a:avLst/>
            <a:gdLst/>
            <a:ahLst/>
            <a:cxnLst>
              <a:cxn ang="0">
                <a:pos x="153" y="490"/>
              </a:cxn>
              <a:cxn ang="0">
                <a:pos x="140" y="478"/>
              </a:cxn>
              <a:cxn ang="0">
                <a:pos x="110" y="485"/>
              </a:cxn>
              <a:cxn ang="0">
                <a:pos x="55" y="460"/>
              </a:cxn>
              <a:cxn ang="0">
                <a:pos x="33" y="428"/>
              </a:cxn>
              <a:cxn ang="0">
                <a:pos x="35" y="416"/>
              </a:cxn>
              <a:cxn ang="0">
                <a:pos x="28" y="401"/>
              </a:cxn>
              <a:cxn ang="0">
                <a:pos x="30" y="386"/>
              </a:cxn>
              <a:cxn ang="0">
                <a:pos x="43" y="361"/>
              </a:cxn>
              <a:cxn ang="0">
                <a:pos x="53" y="332"/>
              </a:cxn>
              <a:cxn ang="0">
                <a:pos x="30" y="320"/>
              </a:cxn>
              <a:cxn ang="0">
                <a:pos x="15" y="300"/>
              </a:cxn>
              <a:cxn ang="0">
                <a:pos x="3" y="275"/>
              </a:cxn>
              <a:cxn ang="0">
                <a:pos x="13" y="257"/>
              </a:cxn>
              <a:cxn ang="0">
                <a:pos x="43" y="257"/>
              </a:cxn>
              <a:cxn ang="0">
                <a:pos x="58" y="245"/>
              </a:cxn>
              <a:cxn ang="0">
                <a:pos x="80" y="233"/>
              </a:cxn>
              <a:cxn ang="0">
                <a:pos x="88" y="206"/>
              </a:cxn>
              <a:cxn ang="0">
                <a:pos x="83" y="193"/>
              </a:cxn>
              <a:cxn ang="0">
                <a:pos x="90" y="185"/>
              </a:cxn>
              <a:cxn ang="0">
                <a:pos x="113" y="178"/>
              </a:cxn>
              <a:cxn ang="0">
                <a:pos x="150" y="176"/>
              </a:cxn>
              <a:cxn ang="0">
                <a:pos x="200" y="169"/>
              </a:cxn>
              <a:cxn ang="0">
                <a:pos x="205" y="146"/>
              </a:cxn>
              <a:cxn ang="0">
                <a:pos x="202" y="121"/>
              </a:cxn>
              <a:cxn ang="0">
                <a:pos x="205" y="99"/>
              </a:cxn>
              <a:cxn ang="0">
                <a:pos x="240" y="61"/>
              </a:cxn>
              <a:cxn ang="0">
                <a:pos x="250" y="45"/>
              </a:cxn>
              <a:cxn ang="0">
                <a:pos x="245" y="25"/>
              </a:cxn>
              <a:cxn ang="0">
                <a:pos x="290" y="0"/>
              </a:cxn>
              <a:cxn ang="0">
                <a:pos x="297" y="10"/>
              </a:cxn>
              <a:cxn ang="0">
                <a:pos x="300" y="45"/>
              </a:cxn>
              <a:cxn ang="0">
                <a:pos x="320" y="66"/>
              </a:cxn>
              <a:cxn ang="0">
                <a:pos x="325" y="94"/>
              </a:cxn>
              <a:cxn ang="0">
                <a:pos x="302" y="139"/>
              </a:cxn>
              <a:cxn ang="0">
                <a:pos x="325" y="185"/>
              </a:cxn>
              <a:cxn ang="0">
                <a:pos x="339" y="225"/>
              </a:cxn>
              <a:cxn ang="0">
                <a:pos x="325" y="233"/>
              </a:cxn>
              <a:cxn ang="0">
                <a:pos x="315" y="240"/>
              </a:cxn>
              <a:cxn ang="0">
                <a:pos x="300" y="235"/>
              </a:cxn>
              <a:cxn ang="0">
                <a:pos x="297" y="255"/>
              </a:cxn>
              <a:cxn ang="0">
                <a:pos x="302" y="277"/>
              </a:cxn>
              <a:cxn ang="0">
                <a:pos x="320" y="309"/>
              </a:cxn>
              <a:cxn ang="0">
                <a:pos x="335" y="305"/>
              </a:cxn>
              <a:cxn ang="0">
                <a:pos x="352" y="312"/>
              </a:cxn>
              <a:cxn ang="0">
                <a:pos x="374" y="357"/>
              </a:cxn>
              <a:cxn ang="0">
                <a:pos x="392" y="367"/>
              </a:cxn>
              <a:cxn ang="0">
                <a:pos x="392" y="399"/>
              </a:cxn>
              <a:cxn ang="0">
                <a:pos x="377" y="403"/>
              </a:cxn>
              <a:cxn ang="0">
                <a:pos x="347" y="384"/>
              </a:cxn>
              <a:cxn ang="0">
                <a:pos x="344" y="399"/>
              </a:cxn>
              <a:cxn ang="0">
                <a:pos x="322" y="419"/>
              </a:cxn>
              <a:cxn ang="0">
                <a:pos x="312" y="403"/>
              </a:cxn>
              <a:cxn ang="0">
                <a:pos x="285" y="413"/>
              </a:cxn>
              <a:cxn ang="0">
                <a:pos x="240" y="408"/>
              </a:cxn>
              <a:cxn ang="0">
                <a:pos x="230" y="426"/>
              </a:cxn>
              <a:cxn ang="0">
                <a:pos x="220" y="445"/>
              </a:cxn>
              <a:cxn ang="0">
                <a:pos x="202" y="483"/>
              </a:cxn>
              <a:cxn ang="0">
                <a:pos x="193" y="493"/>
              </a:cxn>
              <a:cxn ang="0">
                <a:pos x="162" y="485"/>
              </a:cxn>
            </a:cxnLst>
            <a:rect l="0" t="0" r="r" b="b"/>
            <a:pathLst>
              <a:path w="395" h="495">
                <a:moveTo>
                  <a:pt x="158" y="495"/>
                </a:moveTo>
                <a:lnTo>
                  <a:pt x="153" y="490"/>
                </a:lnTo>
                <a:lnTo>
                  <a:pt x="142" y="488"/>
                </a:lnTo>
                <a:lnTo>
                  <a:pt x="140" y="478"/>
                </a:lnTo>
                <a:lnTo>
                  <a:pt x="130" y="478"/>
                </a:lnTo>
                <a:lnTo>
                  <a:pt x="110" y="485"/>
                </a:lnTo>
                <a:lnTo>
                  <a:pt x="101" y="485"/>
                </a:lnTo>
                <a:lnTo>
                  <a:pt x="55" y="460"/>
                </a:lnTo>
                <a:lnTo>
                  <a:pt x="43" y="448"/>
                </a:lnTo>
                <a:lnTo>
                  <a:pt x="33" y="428"/>
                </a:lnTo>
                <a:lnTo>
                  <a:pt x="30" y="421"/>
                </a:lnTo>
                <a:lnTo>
                  <a:pt x="35" y="416"/>
                </a:lnTo>
                <a:lnTo>
                  <a:pt x="35" y="411"/>
                </a:lnTo>
                <a:lnTo>
                  <a:pt x="28" y="401"/>
                </a:lnTo>
                <a:lnTo>
                  <a:pt x="28" y="394"/>
                </a:lnTo>
                <a:lnTo>
                  <a:pt x="30" y="386"/>
                </a:lnTo>
                <a:lnTo>
                  <a:pt x="38" y="376"/>
                </a:lnTo>
                <a:lnTo>
                  <a:pt x="43" y="361"/>
                </a:lnTo>
                <a:lnTo>
                  <a:pt x="58" y="352"/>
                </a:lnTo>
                <a:lnTo>
                  <a:pt x="53" y="332"/>
                </a:lnTo>
                <a:lnTo>
                  <a:pt x="43" y="322"/>
                </a:lnTo>
                <a:lnTo>
                  <a:pt x="30" y="320"/>
                </a:lnTo>
                <a:lnTo>
                  <a:pt x="28" y="317"/>
                </a:lnTo>
                <a:lnTo>
                  <a:pt x="15" y="300"/>
                </a:lnTo>
                <a:lnTo>
                  <a:pt x="13" y="287"/>
                </a:lnTo>
                <a:lnTo>
                  <a:pt x="3" y="275"/>
                </a:lnTo>
                <a:lnTo>
                  <a:pt x="0" y="267"/>
                </a:lnTo>
                <a:lnTo>
                  <a:pt x="13" y="257"/>
                </a:lnTo>
                <a:lnTo>
                  <a:pt x="21" y="255"/>
                </a:lnTo>
                <a:lnTo>
                  <a:pt x="43" y="257"/>
                </a:lnTo>
                <a:lnTo>
                  <a:pt x="51" y="255"/>
                </a:lnTo>
                <a:lnTo>
                  <a:pt x="58" y="245"/>
                </a:lnTo>
                <a:lnTo>
                  <a:pt x="75" y="238"/>
                </a:lnTo>
                <a:lnTo>
                  <a:pt x="80" y="233"/>
                </a:lnTo>
                <a:lnTo>
                  <a:pt x="80" y="218"/>
                </a:lnTo>
                <a:lnTo>
                  <a:pt x="88" y="206"/>
                </a:lnTo>
                <a:lnTo>
                  <a:pt x="83" y="195"/>
                </a:lnTo>
                <a:lnTo>
                  <a:pt x="83" y="193"/>
                </a:lnTo>
                <a:lnTo>
                  <a:pt x="88" y="185"/>
                </a:lnTo>
                <a:lnTo>
                  <a:pt x="90" y="185"/>
                </a:lnTo>
                <a:lnTo>
                  <a:pt x="103" y="191"/>
                </a:lnTo>
                <a:lnTo>
                  <a:pt x="113" y="178"/>
                </a:lnTo>
                <a:lnTo>
                  <a:pt x="118" y="176"/>
                </a:lnTo>
                <a:lnTo>
                  <a:pt x="150" y="176"/>
                </a:lnTo>
                <a:lnTo>
                  <a:pt x="180" y="178"/>
                </a:lnTo>
                <a:lnTo>
                  <a:pt x="200" y="169"/>
                </a:lnTo>
                <a:lnTo>
                  <a:pt x="208" y="156"/>
                </a:lnTo>
                <a:lnTo>
                  <a:pt x="205" y="146"/>
                </a:lnTo>
                <a:lnTo>
                  <a:pt x="208" y="133"/>
                </a:lnTo>
                <a:lnTo>
                  <a:pt x="202" y="121"/>
                </a:lnTo>
                <a:lnTo>
                  <a:pt x="200" y="104"/>
                </a:lnTo>
                <a:lnTo>
                  <a:pt x="205" y="99"/>
                </a:lnTo>
                <a:lnTo>
                  <a:pt x="220" y="77"/>
                </a:lnTo>
                <a:lnTo>
                  <a:pt x="240" y="61"/>
                </a:lnTo>
                <a:lnTo>
                  <a:pt x="250" y="52"/>
                </a:lnTo>
                <a:lnTo>
                  <a:pt x="250" y="45"/>
                </a:lnTo>
                <a:lnTo>
                  <a:pt x="242" y="30"/>
                </a:lnTo>
                <a:lnTo>
                  <a:pt x="245" y="25"/>
                </a:lnTo>
                <a:lnTo>
                  <a:pt x="265" y="20"/>
                </a:lnTo>
                <a:lnTo>
                  <a:pt x="290" y="0"/>
                </a:lnTo>
                <a:lnTo>
                  <a:pt x="297" y="2"/>
                </a:lnTo>
                <a:lnTo>
                  <a:pt x="297" y="10"/>
                </a:lnTo>
                <a:lnTo>
                  <a:pt x="297" y="27"/>
                </a:lnTo>
                <a:lnTo>
                  <a:pt x="300" y="45"/>
                </a:lnTo>
                <a:lnTo>
                  <a:pt x="310" y="52"/>
                </a:lnTo>
                <a:lnTo>
                  <a:pt x="320" y="66"/>
                </a:lnTo>
                <a:lnTo>
                  <a:pt x="332" y="72"/>
                </a:lnTo>
                <a:lnTo>
                  <a:pt x="325" y="94"/>
                </a:lnTo>
                <a:lnTo>
                  <a:pt x="302" y="124"/>
                </a:lnTo>
                <a:lnTo>
                  <a:pt x="302" y="139"/>
                </a:lnTo>
                <a:lnTo>
                  <a:pt x="318" y="156"/>
                </a:lnTo>
                <a:lnTo>
                  <a:pt x="325" y="185"/>
                </a:lnTo>
                <a:lnTo>
                  <a:pt x="337" y="213"/>
                </a:lnTo>
                <a:lnTo>
                  <a:pt x="339" y="225"/>
                </a:lnTo>
                <a:lnTo>
                  <a:pt x="337" y="230"/>
                </a:lnTo>
                <a:lnTo>
                  <a:pt x="325" y="233"/>
                </a:lnTo>
                <a:lnTo>
                  <a:pt x="325" y="240"/>
                </a:lnTo>
                <a:lnTo>
                  <a:pt x="315" y="240"/>
                </a:lnTo>
                <a:lnTo>
                  <a:pt x="302" y="235"/>
                </a:lnTo>
                <a:lnTo>
                  <a:pt x="300" y="235"/>
                </a:lnTo>
                <a:lnTo>
                  <a:pt x="297" y="242"/>
                </a:lnTo>
                <a:lnTo>
                  <a:pt x="297" y="255"/>
                </a:lnTo>
                <a:lnTo>
                  <a:pt x="297" y="267"/>
                </a:lnTo>
                <a:lnTo>
                  <a:pt x="302" y="277"/>
                </a:lnTo>
                <a:lnTo>
                  <a:pt x="307" y="292"/>
                </a:lnTo>
                <a:lnTo>
                  <a:pt x="320" y="309"/>
                </a:lnTo>
                <a:lnTo>
                  <a:pt x="325" y="309"/>
                </a:lnTo>
                <a:lnTo>
                  <a:pt x="335" y="305"/>
                </a:lnTo>
                <a:lnTo>
                  <a:pt x="347" y="307"/>
                </a:lnTo>
                <a:lnTo>
                  <a:pt x="352" y="312"/>
                </a:lnTo>
                <a:lnTo>
                  <a:pt x="367" y="334"/>
                </a:lnTo>
                <a:lnTo>
                  <a:pt x="374" y="357"/>
                </a:lnTo>
                <a:lnTo>
                  <a:pt x="387" y="361"/>
                </a:lnTo>
                <a:lnTo>
                  <a:pt x="392" y="367"/>
                </a:lnTo>
                <a:lnTo>
                  <a:pt x="395" y="379"/>
                </a:lnTo>
                <a:lnTo>
                  <a:pt x="392" y="399"/>
                </a:lnTo>
                <a:lnTo>
                  <a:pt x="385" y="403"/>
                </a:lnTo>
                <a:lnTo>
                  <a:pt x="377" y="403"/>
                </a:lnTo>
                <a:lnTo>
                  <a:pt x="359" y="381"/>
                </a:lnTo>
                <a:lnTo>
                  <a:pt x="347" y="384"/>
                </a:lnTo>
                <a:lnTo>
                  <a:pt x="344" y="386"/>
                </a:lnTo>
                <a:lnTo>
                  <a:pt x="344" y="399"/>
                </a:lnTo>
                <a:lnTo>
                  <a:pt x="327" y="419"/>
                </a:lnTo>
                <a:lnTo>
                  <a:pt x="322" y="419"/>
                </a:lnTo>
                <a:lnTo>
                  <a:pt x="320" y="416"/>
                </a:lnTo>
                <a:lnTo>
                  <a:pt x="312" y="403"/>
                </a:lnTo>
                <a:lnTo>
                  <a:pt x="302" y="403"/>
                </a:lnTo>
                <a:lnTo>
                  <a:pt x="285" y="413"/>
                </a:lnTo>
                <a:lnTo>
                  <a:pt x="258" y="419"/>
                </a:lnTo>
                <a:lnTo>
                  <a:pt x="240" y="408"/>
                </a:lnTo>
                <a:lnTo>
                  <a:pt x="235" y="408"/>
                </a:lnTo>
                <a:lnTo>
                  <a:pt x="230" y="426"/>
                </a:lnTo>
                <a:lnTo>
                  <a:pt x="222" y="436"/>
                </a:lnTo>
                <a:lnTo>
                  <a:pt x="220" y="445"/>
                </a:lnTo>
                <a:lnTo>
                  <a:pt x="205" y="455"/>
                </a:lnTo>
                <a:lnTo>
                  <a:pt x="202" y="483"/>
                </a:lnTo>
                <a:lnTo>
                  <a:pt x="195" y="480"/>
                </a:lnTo>
                <a:lnTo>
                  <a:pt x="193" y="493"/>
                </a:lnTo>
                <a:lnTo>
                  <a:pt x="175" y="490"/>
                </a:lnTo>
                <a:lnTo>
                  <a:pt x="162" y="485"/>
                </a:lnTo>
                <a:lnTo>
                  <a:pt x="158" y="495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12700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Freeform 25"/>
          <p:cNvSpPr>
            <a:spLocks/>
          </p:cNvSpPr>
          <p:nvPr/>
        </p:nvSpPr>
        <p:spPr bwMode="auto">
          <a:xfrm>
            <a:off x="1750978" y="2653231"/>
            <a:ext cx="448943" cy="152176"/>
          </a:xfrm>
          <a:custGeom>
            <a:avLst/>
            <a:gdLst/>
            <a:ahLst/>
            <a:cxnLst>
              <a:cxn ang="0">
                <a:pos x="35" y="106"/>
              </a:cxn>
              <a:cxn ang="0">
                <a:pos x="15" y="84"/>
              </a:cxn>
              <a:cxn ang="0">
                <a:pos x="15" y="65"/>
              </a:cxn>
              <a:cxn ang="0">
                <a:pos x="13" y="63"/>
              </a:cxn>
              <a:cxn ang="0">
                <a:pos x="0" y="56"/>
              </a:cxn>
              <a:cxn ang="0">
                <a:pos x="0" y="46"/>
              </a:cxn>
              <a:cxn ang="0">
                <a:pos x="0" y="33"/>
              </a:cxn>
              <a:cxn ang="0">
                <a:pos x="0" y="26"/>
              </a:cxn>
              <a:cxn ang="0">
                <a:pos x="25" y="11"/>
              </a:cxn>
              <a:cxn ang="0">
                <a:pos x="45" y="15"/>
              </a:cxn>
              <a:cxn ang="0">
                <a:pos x="57" y="13"/>
              </a:cxn>
              <a:cxn ang="0">
                <a:pos x="70" y="5"/>
              </a:cxn>
              <a:cxn ang="0">
                <a:pos x="90" y="5"/>
              </a:cxn>
              <a:cxn ang="0">
                <a:pos x="105" y="0"/>
              </a:cxn>
              <a:cxn ang="0">
                <a:pos x="120" y="0"/>
              </a:cxn>
              <a:cxn ang="0">
                <a:pos x="134" y="11"/>
              </a:cxn>
              <a:cxn ang="0">
                <a:pos x="152" y="15"/>
              </a:cxn>
              <a:cxn ang="0">
                <a:pos x="154" y="33"/>
              </a:cxn>
              <a:cxn ang="0">
                <a:pos x="159" y="46"/>
              </a:cxn>
              <a:cxn ang="0">
                <a:pos x="157" y="58"/>
              </a:cxn>
              <a:cxn ang="0">
                <a:pos x="159" y="69"/>
              </a:cxn>
              <a:cxn ang="0">
                <a:pos x="152" y="81"/>
              </a:cxn>
              <a:cxn ang="0">
                <a:pos x="132" y="91"/>
              </a:cxn>
              <a:cxn ang="0">
                <a:pos x="102" y="89"/>
              </a:cxn>
              <a:cxn ang="0">
                <a:pos x="70" y="89"/>
              </a:cxn>
              <a:cxn ang="0">
                <a:pos x="65" y="91"/>
              </a:cxn>
              <a:cxn ang="0">
                <a:pos x="55" y="104"/>
              </a:cxn>
              <a:cxn ang="0">
                <a:pos x="42" y="98"/>
              </a:cxn>
              <a:cxn ang="0">
                <a:pos x="40" y="98"/>
              </a:cxn>
              <a:cxn ang="0">
                <a:pos x="35" y="106"/>
              </a:cxn>
            </a:cxnLst>
            <a:rect l="0" t="0" r="r" b="b"/>
            <a:pathLst>
              <a:path w="159" h="106">
                <a:moveTo>
                  <a:pt x="35" y="106"/>
                </a:moveTo>
                <a:lnTo>
                  <a:pt x="15" y="84"/>
                </a:lnTo>
                <a:lnTo>
                  <a:pt x="15" y="65"/>
                </a:lnTo>
                <a:lnTo>
                  <a:pt x="13" y="63"/>
                </a:lnTo>
                <a:lnTo>
                  <a:pt x="0" y="56"/>
                </a:lnTo>
                <a:lnTo>
                  <a:pt x="0" y="46"/>
                </a:lnTo>
                <a:lnTo>
                  <a:pt x="0" y="33"/>
                </a:lnTo>
                <a:lnTo>
                  <a:pt x="0" y="26"/>
                </a:lnTo>
                <a:lnTo>
                  <a:pt x="25" y="11"/>
                </a:lnTo>
                <a:lnTo>
                  <a:pt x="45" y="15"/>
                </a:lnTo>
                <a:lnTo>
                  <a:pt x="57" y="13"/>
                </a:lnTo>
                <a:lnTo>
                  <a:pt x="70" y="5"/>
                </a:lnTo>
                <a:lnTo>
                  <a:pt x="90" y="5"/>
                </a:lnTo>
                <a:lnTo>
                  <a:pt x="105" y="0"/>
                </a:lnTo>
                <a:lnTo>
                  <a:pt x="120" y="0"/>
                </a:lnTo>
                <a:lnTo>
                  <a:pt x="134" y="11"/>
                </a:lnTo>
                <a:lnTo>
                  <a:pt x="152" y="15"/>
                </a:lnTo>
                <a:lnTo>
                  <a:pt x="154" y="33"/>
                </a:lnTo>
                <a:lnTo>
                  <a:pt x="159" y="46"/>
                </a:lnTo>
                <a:lnTo>
                  <a:pt x="157" y="58"/>
                </a:lnTo>
                <a:lnTo>
                  <a:pt x="159" y="69"/>
                </a:lnTo>
                <a:lnTo>
                  <a:pt x="152" y="81"/>
                </a:lnTo>
                <a:lnTo>
                  <a:pt x="132" y="91"/>
                </a:lnTo>
                <a:lnTo>
                  <a:pt x="102" y="89"/>
                </a:lnTo>
                <a:lnTo>
                  <a:pt x="70" y="89"/>
                </a:lnTo>
                <a:lnTo>
                  <a:pt x="65" y="91"/>
                </a:lnTo>
                <a:lnTo>
                  <a:pt x="55" y="104"/>
                </a:lnTo>
                <a:lnTo>
                  <a:pt x="42" y="98"/>
                </a:lnTo>
                <a:lnTo>
                  <a:pt x="40" y="98"/>
                </a:lnTo>
                <a:lnTo>
                  <a:pt x="35" y="106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12700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Freeform 27"/>
          <p:cNvSpPr>
            <a:spLocks/>
          </p:cNvSpPr>
          <p:nvPr/>
        </p:nvSpPr>
        <p:spPr bwMode="auto">
          <a:xfrm>
            <a:off x="4147018" y="4366761"/>
            <a:ext cx="1564236" cy="524001"/>
          </a:xfrm>
          <a:custGeom>
            <a:avLst/>
            <a:gdLst/>
            <a:ahLst/>
            <a:cxnLst>
              <a:cxn ang="0">
                <a:pos x="466" y="213"/>
              </a:cxn>
              <a:cxn ang="0">
                <a:pos x="483" y="226"/>
              </a:cxn>
              <a:cxn ang="0">
                <a:pos x="486" y="244"/>
              </a:cxn>
              <a:cxn ang="0">
                <a:pos x="504" y="280"/>
              </a:cxn>
              <a:cxn ang="0">
                <a:pos x="489" y="297"/>
              </a:cxn>
              <a:cxn ang="0">
                <a:pos x="471" y="330"/>
              </a:cxn>
              <a:cxn ang="0">
                <a:pos x="469" y="363"/>
              </a:cxn>
              <a:cxn ang="0">
                <a:pos x="446" y="358"/>
              </a:cxn>
              <a:cxn ang="0">
                <a:pos x="434" y="350"/>
              </a:cxn>
              <a:cxn ang="0">
                <a:pos x="383" y="341"/>
              </a:cxn>
              <a:cxn ang="0">
                <a:pos x="343" y="305"/>
              </a:cxn>
              <a:cxn ang="0">
                <a:pos x="286" y="269"/>
              </a:cxn>
              <a:cxn ang="0">
                <a:pos x="253" y="266"/>
              </a:cxn>
              <a:cxn ang="0">
                <a:pos x="203" y="236"/>
              </a:cxn>
              <a:cxn ang="0">
                <a:pos x="176" y="226"/>
              </a:cxn>
              <a:cxn ang="0">
                <a:pos x="130" y="191"/>
              </a:cxn>
              <a:cxn ang="0">
                <a:pos x="88" y="168"/>
              </a:cxn>
              <a:cxn ang="0">
                <a:pos x="45" y="168"/>
              </a:cxn>
              <a:cxn ang="0">
                <a:pos x="28" y="152"/>
              </a:cxn>
              <a:cxn ang="0">
                <a:pos x="8" y="140"/>
              </a:cxn>
              <a:cxn ang="0">
                <a:pos x="0" y="112"/>
              </a:cxn>
              <a:cxn ang="0">
                <a:pos x="22" y="59"/>
              </a:cxn>
              <a:cxn ang="0">
                <a:pos x="40" y="54"/>
              </a:cxn>
              <a:cxn ang="0">
                <a:pos x="50" y="38"/>
              </a:cxn>
              <a:cxn ang="0">
                <a:pos x="65" y="59"/>
              </a:cxn>
              <a:cxn ang="0">
                <a:pos x="83" y="72"/>
              </a:cxn>
              <a:cxn ang="0">
                <a:pos x="103" y="57"/>
              </a:cxn>
              <a:cxn ang="0">
                <a:pos x="115" y="33"/>
              </a:cxn>
              <a:cxn ang="0">
                <a:pos x="140" y="29"/>
              </a:cxn>
              <a:cxn ang="0">
                <a:pos x="158" y="31"/>
              </a:cxn>
              <a:cxn ang="0">
                <a:pos x="176" y="51"/>
              </a:cxn>
              <a:cxn ang="0">
                <a:pos x="198" y="61"/>
              </a:cxn>
              <a:cxn ang="0">
                <a:pos x="238" y="79"/>
              </a:cxn>
              <a:cxn ang="0">
                <a:pos x="265" y="61"/>
              </a:cxn>
              <a:cxn ang="0">
                <a:pos x="288" y="64"/>
              </a:cxn>
              <a:cxn ang="0">
                <a:pos x="343" y="59"/>
              </a:cxn>
              <a:cxn ang="0">
                <a:pos x="386" y="51"/>
              </a:cxn>
              <a:cxn ang="0">
                <a:pos x="421" y="29"/>
              </a:cxn>
              <a:cxn ang="0">
                <a:pos x="459" y="38"/>
              </a:cxn>
              <a:cxn ang="0">
                <a:pos x="478" y="29"/>
              </a:cxn>
              <a:cxn ang="0">
                <a:pos x="489" y="17"/>
              </a:cxn>
              <a:cxn ang="0">
                <a:pos x="538" y="0"/>
              </a:cxn>
              <a:cxn ang="0">
                <a:pos x="554" y="10"/>
              </a:cxn>
              <a:cxn ang="0">
                <a:pos x="533" y="41"/>
              </a:cxn>
              <a:cxn ang="0">
                <a:pos x="476" y="162"/>
              </a:cxn>
              <a:cxn ang="0">
                <a:pos x="464" y="198"/>
              </a:cxn>
            </a:cxnLst>
            <a:rect l="0" t="0" r="r" b="b"/>
            <a:pathLst>
              <a:path w="554" h="365">
                <a:moveTo>
                  <a:pt x="464" y="198"/>
                </a:moveTo>
                <a:lnTo>
                  <a:pt x="466" y="213"/>
                </a:lnTo>
                <a:lnTo>
                  <a:pt x="469" y="221"/>
                </a:lnTo>
                <a:lnTo>
                  <a:pt x="483" y="226"/>
                </a:lnTo>
                <a:lnTo>
                  <a:pt x="492" y="233"/>
                </a:lnTo>
                <a:lnTo>
                  <a:pt x="486" y="244"/>
                </a:lnTo>
                <a:lnTo>
                  <a:pt x="486" y="251"/>
                </a:lnTo>
                <a:lnTo>
                  <a:pt x="504" y="280"/>
                </a:lnTo>
                <a:lnTo>
                  <a:pt x="504" y="287"/>
                </a:lnTo>
                <a:lnTo>
                  <a:pt x="489" y="297"/>
                </a:lnTo>
                <a:lnTo>
                  <a:pt x="476" y="315"/>
                </a:lnTo>
                <a:lnTo>
                  <a:pt x="471" y="330"/>
                </a:lnTo>
                <a:lnTo>
                  <a:pt x="474" y="358"/>
                </a:lnTo>
                <a:lnTo>
                  <a:pt x="469" y="363"/>
                </a:lnTo>
                <a:lnTo>
                  <a:pt x="461" y="365"/>
                </a:lnTo>
                <a:lnTo>
                  <a:pt x="446" y="358"/>
                </a:lnTo>
                <a:lnTo>
                  <a:pt x="441" y="353"/>
                </a:lnTo>
                <a:lnTo>
                  <a:pt x="434" y="350"/>
                </a:lnTo>
                <a:lnTo>
                  <a:pt x="394" y="350"/>
                </a:lnTo>
                <a:lnTo>
                  <a:pt x="383" y="341"/>
                </a:lnTo>
                <a:lnTo>
                  <a:pt x="363" y="335"/>
                </a:lnTo>
                <a:lnTo>
                  <a:pt x="343" y="305"/>
                </a:lnTo>
                <a:lnTo>
                  <a:pt x="320" y="282"/>
                </a:lnTo>
                <a:lnTo>
                  <a:pt x="286" y="269"/>
                </a:lnTo>
                <a:lnTo>
                  <a:pt x="265" y="272"/>
                </a:lnTo>
                <a:lnTo>
                  <a:pt x="253" y="266"/>
                </a:lnTo>
                <a:lnTo>
                  <a:pt x="216" y="247"/>
                </a:lnTo>
                <a:lnTo>
                  <a:pt x="203" y="236"/>
                </a:lnTo>
                <a:lnTo>
                  <a:pt x="198" y="233"/>
                </a:lnTo>
                <a:lnTo>
                  <a:pt x="176" y="226"/>
                </a:lnTo>
                <a:lnTo>
                  <a:pt x="151" y="211"/>
                </a:lnTo>
                <a:lnTo>
                  <a:pt x="130" y="191"/>
                </a:lnTo>
                <a:lnTo>
                  <a:pt x="108" y="183"/>
                </a:lnTo>
                <a:lnTo>
                  <a:pt x="88" y="168"/>
                </a:lnTo>
                <a:lnTo>
                  <a:pt x="73" y="165"/>
                </a:lnTo>
                <a:lnTo>
                  <a:pt x="45" y="168"/>
                </a:lnTo>
                <a:lnTo>
                  <a:pt x="35" y="165"/>
                </a:lnTo>
                <a:lnTo>
                  <a:pt x="28" y="152"/>
                </a:lnTo>
                <a:lnTo>
                  <a:pt x="13" y="147"/>
                </a:lnTo>
                <a:lnTo>
                  <a:pt x="8" y="140"/>
                </a:lnTo>
                <a:lnTo>
                  <a:pt x="3" y="125"/>
                </a:lnTo>
                <a:lnTo>
                  <a:pt x="0" y="112"/>
                </a:lnTo>
                <a:lnTo>
                  <a:pt x="15" y="64"/>
                </a:lnTo>
                <a:lnTo>
                  <a:pt x="22" y="59"/>
                </a:lnTo>
                <a:lnTo>
                  <a:pt x="35" y="59"/>
                </a:lnTo>
                <a:lnTo>
                  <a:pt x="40" y="54"/>
                </a:lnTo>
                <a:lnTo>
                  <a:pt x="48" y="46"/>
                </a:lnTo>
                <a:lnTo>
                  <a:pt x="50" y="38"/>
                </a:lnTo>
                <a:lnTo>
                  <a:pt x="53" y="38"/>
                </a:lnTo>
                <a:lnTo>
                  <a:pt x="65" y="59"/>
                </a:lnTo>
                <a:lnTo>
                  <a:pt x="75" y="68"/>
                </a:lnTo>
                <a:lnTo>
                  <a:pt x="83" y="72"/>
                </a:lnTo>
                <a:lnTo>
                  <a:pt x="96" y="64"/>
                </a:lnTo>
                <a:lnTo>
                  <a:pt x="103" y="57"/>
                </a:lnTo>
                <a:lnTo>
                  <a:pt x="110" y="36"/>
                </a:lnTo>
                <a:lnTo>
                  <a:pt x="115" y="33"/>
                </a:lnTo>
                <a:lnTo>
                  <a:pt x="133" y="33"/>
                </a:lnTo>
                <a:lnTo>
                  <a:pt x="140" y="29"/>
                </a:lnTo>
                <a:lnTo>
                  <a:pt x="153" y="26"/>
                </a:lnTo>
                <a:lnTo>
                  <a:pt x="158" y="31"/>
                </a:lnTo>
                <a:lnTo>
                  <a:pt x="170" y="46"/>
                </a:lnTo>
                <a:lnTo>
                  <a:pt x="176" y="51"/>
                </a:lnTo>
                <a:lnTo>
                  <a:pt x="185" y="48"/>
                </a:lnTo>
                <a:lnTo>
                  <a:pt x="198" y="61"/>
                </a:lnTo>
                <a:lnTo>
                  <a:pt x="225" y="76"/>
                </a:lnTo>
                <a:lnTo>
                  <a:pt x="238" y="79"/>
                </a:lnTo>
                <a:lnTo>
                  <a:pt x="246" y="76"/>
                </a:lnTo>
                <a:lnTo>
                  <a:pt x="265" y="61"/>
                </a:lnTo>
                <a:lnTo>
                  <a:pt x="273" y="61"/>
                </a:lnTo>
                <a:lnTo>
                  <a:pt x="288" y="64"/>
                </a:lnTo>
                <a:lnTo>
                  <a:pt x="333" y="64"/>
                </a:lnTo>
                <a:lnTo>
                  <a:pt x="343" y="59"/>
                </a:lnTo>
                <a:lnTo>
                  <a:pt x="366" y="59"/>
                </a:lnTo>
                <a:lnTo>
                  <a:pt x="386" y="51"/>
                </a:lnTo>
                <a:lnTo>
                  <a:pt x="403" y="36"/>
                </a:lnTo>
                <a:lnTo>
                  <a:pt x="421" y="29"/>
                </a:lnTo>
                <a:lnTo>
                  <a:pt x="438" y="26"/>
                </a:lnTo>
                <a:lnTo>
                  <a:pt x="459" y="38"/>
                </a:lnTo>
                <a:lnTo>
                  <a:pt x="469" y="33"/>
                </a:lnTo>
                <a:lnTo>
                  <a:pt x="478" y="29"/>
                </a:lnTo>
                <a:lnTo>
                  <a:pt x="483" y="8"/>
                </a:lnTo>
                <a:lnTo>
                  <a:pt x="489" y="17"/>
                </a:lnTo>
                <a:lnTo>
                  <a:pt x="504" y="17"/>
                </a:lnTo>
                <a:lnTo>
                  <a:pt x="538" y="0"/>
                </a:lnTo>
                <a:lnTo>
                  <a:pt x="554" y="8"/>
                </a:lnTo>
                <a:lnTo>
                  <a:pt x="554" y="10"/>
                </a:lnTo>
                <a:lnTo>
                  <a:pt x="546" y="15"/>
                </a:lnTo>
                <a:lnTo>
                  <a:pt x="533" y="41"/>
                </a:lnTo>
                <a:lnTo>
                  <a:pt x="489" y="112"/>
                </a:lnTo>
                <a:lnTo>
                  <a:pt x="476" y="162"/>
                </a:lnTo>
                <a:lnTo>
                  <a:pt x="464" y="183"/>
                </a:lnTo>
                <a:lnTo>
                  <a:pt x="464" y="19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9525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Freeform 29"/>
          <p:cNvSpPr>
            <a:spLocks/>
          </p:cNvSpPr>
          <p:nvPr/>
        </p:nvSpPr>
        <p:spPr bwMode="auto">
          <a:xfrm>
            <a:off x="4712560" y="3600684"/>
            <a:ext cx="965646" cy="455090"/>
          </a:xfrm>
          <a:custGeom>
            <a:avLst/>
            <a:gdLst/>
            <a:ahLst/>
            <a:cxnLst>
              <a:cxn ang="0">
                <a:pos x="317" y="300"/>
              </a:cxn>
              <a:cxn ang="0">
                <a:pos x="289" y="305"/>
              </a:cxn>
              <a:cxn ang="0">
                <a:pos x="267" y="315"/>
              </a:cxn>
              <a:cxn ang="0">
                <a:pos x="227" y="278"/>
              </a:cxn>
              <a:cxn ang="0">
                <a:pos x="201" y="260"/>
              </a:cxn>
              <a:cxn ang="0">
                <a:pos x="199" y="208"/>
              </a:cxn>
              <a:cxn ang="0">
                <a:pos x="176" y="181"/>
              </a:cxn>
              <a:cxn ang="0">
                <a:pos x="106" y="191"/>
              </a:cxn>
              <a:cxn ang="0">
                <a:pos x="96" y="193"/>
              </a:cxn>
              <a:cxn ang="0">
                <a:pos x="109" y="175"/>
              </a:cxn>
              <a:cxn ang="0">
                <a:pos x="106" y="158"/>
              </a:cxn>
              <a:cxn ang="0">
                <a:pos x="91" y="143"/>
              </a:cxn>
              <a:cxn ang="0">
                <a:pos x="61" y="146"/>
              </a:cxn>
              <a:cxn ang="0">
                <a:pos x="51" y="146"/>
              </a:cxn>
              <a:cxn ang="0">
                <a:pos x="21" y="79"/>
              </a:cxn>
              <a:cxn ang="0">
                <a:pos x="0" y="54"/>
              </a:cxn>
              <a:cxn ang="0">
                <a:pos x="11" y="51"/>
              </a:cxn>
              <a:cxn ang="0">
                <a:pos x="24" y="17"/>
              </a:cxn>
              <a:cxn ang="0">
                <a:pos x="38" y="7"/>
              </a:cxn>
              <a:cxn ang="0">
                <a:pos x="56" y="20"/>
              </a:cxn>
              <a:cxn ang="0">
                <a:pos x="63" y="0"/>
              </a:cxn>
              <a:cxn ang="0">
                <a:pos x="98" y="9"/>
              </a:cxn>
              <a:cxn ang="0">
                <a:pos x="121" y="20"/>
              </a:cxn>
              <a:cxn ang="0">
                <a:pos x="144" y="24"/>
              </a:cxn>
              <a:cxn ang="0">
                <a:pos x="179" y="12"/>
              </a:cxn>
              <a:cxn ang="0">
                <a:pos x="204" y="0"/>
              </a:cxn>
              <a:cxn ang="0">
                <a:pos x="221" y="27"/>
              </a:cxn>
              <a:cxn ang="0">
                <a:pos x="242" y="42"/>
              </a:cxn>
              <a:cxn ang="0">
                <a:pos x="247" y="69"/>
              </a:cxn>
              <a:cxn ang="0">
                <a:pos x="280" y="77"/>
              </a:cxn>
              <a:cxn ang="0">
                <a:pos x="302" y="101"/>
              </a:cxn>
              <a:cxn ang="0">
                <a:pos x="289" y="129"/>
              </a:cxn>
              <a:cxn ang="0">
                <a:pos x="270" y="136"/>
              </a:cxn>
              <a:cxn ang="0">
                <a:pos x="287" y="186"/>
              </a:cxn>
              <a:cxn ang="0">
                <a:pos x="314" y="225"/>
              </a:cxn>
              <a:cxn ang="0">
                <a:pos x="342" y="262"/>
              </a:cxn>
              <a:cxn ang="0">
                <a:pos x="324" y="295"/>
              </a:cxn>
              <a:cxn ang="0">
                <a:pos x="324" y="305"/>
              </a:cxn>
            </a:cxnLst>
            <a:rect l="0" t="0" r="r" b="b"/>
            <a:pathLst>
              <a:path w="342" h="317">
                <a:moveTo>
                  <a:pt x="324" y="305"/>
                </a:moveTo>
                <a:lnTo>
                  <a:pt x="317" y="300"/>
                </a:lnTo>
                <a:lnTo>
                  <a:pt x="312" y="297"/>
                </a:lnTo>
                <a:lnTo>
                  <a:pt x="289" y="305"/>
                </a:lnTo>
                <a:lnTo>
                  <a:pt x="277" y="317"/>
                </a:lnTo>
                <a:lnTo>
                  <a:pt x="267" y="315"/>
                </a:lnTo>
                <a:lnTo>
                  <a:pt x="254" y="297"/>
                </a:lnTo>
                <a:lnTo>
                  <a:pt x="227" y="278"/>
                </a:lnTo>
                <a:lnTo>
                  <a:pt x="212" y="272"/>
                </a:lnTo>
                <a:lnTo>
                  <a:pt x="201" y="260"/>
                </a:lnTo>
                <a:lnTo>
                  <a:pt x="204" y="228"/>
                </a:lnTo>
                <a:lnTo>
                  <a:pt x="199" y="208"/>
                </a:lnTo>
                <a:lnTo>
                  <a:pt x="184" y="186"/>
                </a:lnTo>
                <a:lnTo>
                  <a:pt x="176" y="181"/>
                </a:lnTo>
                <a:lnTo>
                  <a:pt x="159" y="178"/>
                </a:lnTo>
                <a:lnTo>
                  <a:pt x="106" y="191"/>
                </a:lnTo>
                <a:lnTo>
                  <a:pt x="98" y="193"/>
                </a:lnTo>
                <a:lnTo>
                  <a:pt x="96" y="193"/>
                </a:lnTo>
                <a:lnTo>
                  <a:pt x="96" y="186"/>
                </a:lnTo>
                <a:lnTo>
                  <a:pt x="109" y="175"/>
                </a:lnTo>
                <a:lnTo>
                  <a:pt x="116" y="163"/>
                </a:lnTo>
                <a:lnTo>
                  <a:pt x="106" y="158"/>
                </a:lnTo>
                <a:lnTo>
                  <a:pt x="98" y="148"/>
                </a:lnTo>
                <a:lnTo>
                  <a:pt x="91" y="143"/>
                </a:lnTo>
                <a:lnTo>
                  <a:pt x="78" y="146"/>
                </a:lnTo>
                <a:lnTo>
                  <a:pt x="61" y="146"/>
                </a:lnTo>
                <a:lnTo>
                  <a:pt x="59" y="148"/>
                </a:lnTo>
                <a:lnTo>
                  <a:pt x="51" y="146"/>
                </a:lnTo>
                <a:lnTo>
                  <a:pt x="38" y="111"/>
                </a:lnTo>
                <a:lnTo>
                  <a:pt x="21" y="79"/>
                </a:lnTo>
                <a:lnTo>
                  <a:pt x="18" y="77"/>
                </a:lnTo>
                <a:lnTo>
                  <a:pt x="0" y="54"/>
                </a:lnTo>
                <a:lnTo>
                  <a:pt x="6" y="54"/>
                </a:lnTo>
                <a:lnTo>
                  <a:pt x="11" y="51"/>
                </a:lnTo>
                <a:lnTo>
                  <a:pt x="21" y="35"/>
                </a:lnTo>
                <a:lnTo>
                  <a:pt x="24" y="17"/>
                </a:lnTo>
                <a:lnTo>
                  <a:pt x="26" y="9"/>
                </a:lnTo>
                <a:lnTo>
                  <a:pt x="38" y="7"/>
                </a:lnTo>
                <a:lnTo>
                  <a:pt x="51" y="20"/>
                </a:lnTo>
                <a:lnTo>
                  <a:pt x="56" y="20"/>
                </a:lnTo>
                <a:lnTo>
                  <a:pt x="56" y="7"/>
                </a:lnTo>
                <a:lnTo>
                  <a:pt x="63" y="0"/>
                </a:lnTo>
                <a:lnTo>
                  <a:pt x="86" y="5"/>
                </a:lnTo>
                <a:lnTo>
                  <a:pt x="98" y="9"/>
                </a:lnTo>
                <a:lnTo>
                  <a:pt x="109" y="12"/>
                </a:lnTo>
                <a:lnTo>
                  <a:pt x="121" y="20"/>
                </a:lnTo>
                <a:lnTo>
                  <a:pt x="141" y="24"/>
                </a:lnTo>
                <a:lnTo>
                  <a:pt x="144" y="24"/>
                </a:lnTo>
                <a:lnTo>
                  <a:pt x="171" y="9"/>
                </a:lnTo>
                <a:lnTo>
                  <a:pt x="179" y="12"/>
                </a:lnTo>
                <a:lnTo>
                  <a:pt x="191" y="7"/>
                </a:lnTo>
                <a:lnTo>
                  <a:pt x="204" y="0"/>
                </a:lnTo>
                <a:lnTo>
                  <a:pt x="221" y="12"/>
                </a:lnTo>
                <a:lnTo>
                  <a:pt x="221" y="27"/>
                </a:lnTo>
                <a:lnTo>
                  <a:pt x="231" y="37"/>
                </a:lnTo>
                <a:lnTo>
                  <a:pt x="242" y="42"/>
                </a:lnTo>
                <a:lnTo>
                  <a:pt x="244" y="49"/>
                </a:lnTo>
                <a:lnTo>
                  <a:pt x="247" y="69"/>
                </a:lnTo>
                <a:lnTo>
                  <a:pt x="257" y="82"/>
                </a:lnTo>
                <a:lnTo>
                  <a:pt x="280" y="77"/>
                </a:lnTo>
                <a:lnTo>
                  <a:pt x="294" y="82"/>
                </a:lnTo>
                <a:lnTo>
                  <a:pt x="302" y="101"/>
                </a:lnTo>
                <a:lnTo>
                  <a:pt x="299" y="114"/>
                </a:lnTo>
                <a:lnTo>
                  <a:pt x="289" y="129"/>
                </a:lnTo>
                <a:lnTo>
                  <a:pt x="277" y="129"/>
                </a:lnTo>
                <a:lnTo>
                  <a:pt x="270" y="136"/>
                </a:lnTo>
                <a:lnTo>
                  <a:pt x="272" y="158"/>
                </a:lnTo>
                <a:lnTo>
                  <a:pt x="287" y="186"/>
                </a:lnTo>
                <a:lnTo>
                  <a:pt x="299" y="196"/>
                </a:lnTo>
                <a:lnTo>
                  <a:pt x="314" y="225"/>
                </a:lnTo>
                <a:lnTo>
                  <a:pt x="329" y="235"/>
                </a:lnTo>
                <a:lnTo>
                  <a:pt x="342" y="262"/>
                </a:lnTo>
                <a:lnTo>
                  <a:pt x="329" y="278"/>
                </a:lnTo>
                <a:lnTo>
                  <a:pt x="324" y="295"/>
                </a:lnTo>
                <a:lnTo>
                  <a:pt x="324" y="297"/>
                </a:lnTo>
                <a:lnTo>
                  <a:pt x="324" y="305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w="9525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Freeform 31"/>
          <p:cNvSpPr>
            <a:spLocks/>
          </p:cNvSpPr>
          <p:nvPr/>
        </p:nvSpPr>
        <p:spPr bwMode="auto">
          <a:xfrm>
            <a:off x="5487692" y="3682642"/>
            <a:ext cx="705881" cy="379002"/>
          </a:xfrm>
          <a:custGeom>
            <a:avLst/>
            <a:gdLst/>
            <a:ahLst/>
            <a:cxnLst>
              <a:cxn ang="0">
                <a:pos x="67" y="261"/>
              </a:cxn>
              <a:cxn ang="0">
                <a:pos x="57" y="244"/>
              </a:cxn>
              <a:cxn ang="0">
                <a:pos x="55" y="234"/>
              </a:cxn>
              <a:cxn ang="0">
                <a:pos x="55" y="227"/>
              </a:cxn>
              <a:cxn ang="0">
                <a:pos x="55" y="224"/>
              </a:cxn>
              <a:cxn ang="0">
                <a:pos x="59" y="207"/>
              </a:cxn>
              <a:cxn ang="0">
                <a:pos x="72" y="192"/>
              </a:cxn>
              <a:cxn ang="0">
                <a:pos x="59" y="164"/>
              </a:cxn>
              <a:cxn ang="0">
                <a:pos x="45" y="154"/>
              </a:cxn>
              <a:cxn ang="0">
                <a:pos x="29" y="125"/>
              </a:cxn>
              <a:cxn ang="0">
                <a:pos x="17" y="115"/>
              </a:cxn>
              <a:cxn ang="0">
                <a:pos x="2" y="87"/>
              </a:cxn>
              <a:cxn ang="0">
                <a:pos x="0" y="65"/>
              </a:cxn>
              <a:cxn ang="0">
                <a:pos x="7" y="57"/>
              </a:cxn>
              <a:cxn ang="0">
                <a:pos x="20" y="57"/>
              </a:cxn>
              <a:cxn ang="0">
                <a:pos x="29" y="42"/>
              </a:cxn>
              <a:cxn ang="0">
                <a:pos x="32" y="30"/>
              </a:cxn>
              <a:cxn ang="0">
                <a:pos x="25" y="10"/>
              </a:cxn>
              <a:cxn ang="0">
                <a:pos x="55" y="7"/>
              </a:cxn>
              <a:cxn ang="0">
                <a:pos x="67" y="10"/>
              </a:cxn>
              <a:cxn ang="0">
                <a:pos x="79" y="0"/>
              </a:cxn>
              <a:cxn ang="0">
                <a:pos x="90" y="3"/>
              </a:cxn>
              <a:cxn ang="0">
                <a:pos x="105" y="15"/>
              </a:cxn>
              <a:cxn ang="0">
                <a:pos x="107" y="20"/>
              </a:cxn>
              <a:cxn ang="0">
                <a:pos x="102" y="30"/>
              </a:cxn>
              <a:cxn ang="0">
                <a:pos x="105" y="35"/>
              </a:cxn>
              <a:cxn ang="0">
                <a:pos x="122" y="47"/>
              </a:cxn>
              <a:cxn ang="0">
                <a:pos x="130" y="45"/>
              </a:cxn>
              <a:cxn ang="0">
                <a:pos x="145" y="60"/>
              </a:cxn>
              <a:cxn ang="0">
                <a:pos x="180" y="87"/>
              </a:cxn>
              <a:cxn ang="0">
                <a:pos x="190" y="80"/>
              </a:cxn>
              <a:cxn ang="0">
                <a:pos x="210" y="77"/>
              </a:cxn>
              <a:cxn ang="0">
                <a:pos x="220" y="83"/>
              </a:cxn>
              <a:cxn ang="0">
                <a:pos x="227" y="104"/>
              </a:cxn>
              <a:cxn ang="0">
                <a:pos x="230" y="125"/>
              </a:cxn>
              <a:cxn ang="0">
                <a:pos x="235" y="134"/>
              </a:cxn>
              <a:cxn ang="0">
                <a:pos x="248" y="145"/>
              </a:cxn>
              <a:cxn ang="0">
                <a:pos x="250" y="150"/>
              </a:cxn>
              <a:cxn ang="0">
                <a:pos x="242" y="152"/>
              </a:cxn>
              <a:cxn ang="0">
                <a:pos x="242" y="169"/>
              </a:cxn>
              <a:cxn ang="0">
                <a:pos x="227" y="192"/>
              </a:cxn>
              <a:cxn ang="0">
                <a:pos x="227" y="202"/>
              </a:cxn>
              <a:cxn ang="0">
                <a:pos x="220" y="212"/>
              </a:cxn>
              <a:cxn ang="0">
                <a:pos x="215" y="212"/>
              </a:cxn>
              <a:cxn ang="0">
                <a:pos x="180" y="209"/>
              </a:cxn>
              <a:cxn ang="0">
                <a:pos x="180" y="212"/>
              </a:cxn>
              <a:cxn ang="0">
                <a:pos x="180" y="222"/>
              </a:cxn>
              <a:cxn ang="0">
                <a:pos x="170" y="249"/>
              </a:cxn>
              <a:cxn ang="0">
                <a:pos x="172" y="259"/>
              </a:cxn>
              <a:cxn ang="0">
                <a:pos x="160" y="257"/>
              </a:cxn>
              <a:cxn ang="0">
                <a:pos x="132" y="264"/>
              </a:cxn>
              <a:cxn ang="0">
                <a:pos x="125" y="264"/>
              </a:cxn>
              <a:cxn ang="0">
                <a:pos x="117" y="257"/>
              </a:cxn>
              <a:cxn ang="0">
                <a:pos x="112" y="244"/>
              </a:cxn>
              <a:cxn ang="0">
                <a:pos x="85" y="247"/>
              </a:cxn>
              <a:cxn ang="0">
                <a:pos x="77" y="249"/>
              </a:cxn>
              <a:cxn ang="0">
                <a:pos x="67" y="261"/>
              </a:cxn>
            </a:cxnLst>
            <a:rect l="0" t="0" r="r" b="b"/>
            <a:pathLst>
              <a:path w="250" h="264">
                <a:moveTo>
                  <a:pt x="67" y="261"/>
                </a:moveTo>
                <a:lnTo>
                  <a:pt x="57" y="244"/>
                </a:lnTo>
                <a:lnTo>
                  <a:pt x="55" y="234"/>
                </a:lnTo>
                <a:lnTo>
                  <a:pt x="55" y="227"/>
                </a:lnTo>
                <a:lnTo>
                  <a:pt x="55" y="224"/>
                </a:lnTo>
                <a:lnTo>
                  <a:pt x="59" y="207"/>
                </a:lnTo>
                <a:lnTo>
                  <a:pt x="72" y="192"/>
                </a:lnTo>
                <a:lnTo>
                  <a:pt x="59" y="164"/>
                </a:lnTo>
                <a:lnTo>
                  <a:pt x="45" y="154"/>
                </a:lnTo>
                <a:lnTo>
                  <a:pt x="29" y="125"/>
                </a:lnTo>
                <a:lnTo>
                  <a:pt x="17" y="115"/>
                </a:lnTo>
                <a:lnTo>
                  <a:pt x="2" y="87"/>
                </a:lnTo>
                <a:lnTo>
                  <a:pt x="0" y="65"/>
                </a:lnTo>
                <a:lnTo>
                  <a:pt x="7" y="57"/>
                </a:lnTo>
                <a:lnTo>
                  <a:pt x="20" y="57"/>
                </a:lnTo>
                <a:lnTo>
                  <a:pt x="29" y="42"/>
                </a:lnTo>
                <a:lnTo>
                  <a:pt x="32" y="30"/>
                </a:lnTo>
                <a:lnTo>
                  <a:pt x="25" y="10"/>
                </a:lnTo>
                <a:lnTo>
                  <a:pt x="55" y="7"/>
                </a:lnTo>
                <a:lnTo>
                  <a:pt x="67" y="10"/>
                </a:lnTo>
                <a:lnTo>
                  <a:pt x="79" y="0"/>
                </a:lnTo>
                <a:lnTo>
                  <a:pt x="90" y="3"/>
                </a:lnTo>
                <a:lnTo>
                  <a:pt x="105" y="15"/>
                </a:lnTo>
                <a:lnTo>
                  <a:pt x="107" y="20"/>
                </a:lnTo>
                <a:lnTo>
                  <a:pt x="102" y="30"/>
                </a:lnTo>
                <a:lnTo>
                  <a:pt x="105" y="35"/>
                </a:lnTo>
                <a:lnTo>
                  <a:pt x="122" y="47"/>
                </a:lnTo>
                <a:lnTo>
                  <a:pt x="130" y="45"/>
                </a:lnTo>
                <a:lnTo>
                  <a:pt x="145" y="60"/>
                </a:lnTo>
                <a:lnTo>
                  <a:pt x="180" y="87"/>
                </a:lnTo>
                <a:lnTo>
                  <a:pt x="190" y="80"/>
                </a:lnTo>
                <a:lnTo>
                  <a:pt x="210" y="77"/>
                </a:lnTo>
                <a:lnTo>
                  <a:pt x="220" y="83"/>
                </a:lnTo>
                <a:lnTo>
                  <a:pt x="227" y="104"/>
                </a:lnTo>
                <a:lnTo>
                  <a:pt x="230" y="125"/>
                </a:lnTo>
                <a:lnTo>
                  <a:pt x="235" y="134"/>
                </a:lnTo>
                <a:lnTo>
                  <a:pt x="248" y="145"/>
                </a:lnTo>
                <a:lnTo>
                  <a:pt x="250" y="150"/>
                </a:lnTo>
                <a:lnTo>
                  <a:pt x="242" y="152"/>
                </a:lnTo>
                <a:lnTo>
                  <a:pt x="242" y="169"/>
                </a:lnTo>
                <a:lnTo>
                  <a:pt x="227" y="192"/>
                </a:lnTo>
                <a:lnTo>
                  <a:pt x="227" y="202"/>
                </a:lnTo>
                <a:lnTo>
                  <a:pt x="220" y="212"/>
                </a:lnTo>
                <a:lnTo>
                  <a:pt x="215" y="212"/>
                </a:lnTo>
                <a:lnTo>
                  <a:pt x="180" y="209"/>
                </a:lnTo>
                <a:lnTo>
                  <a:pt x="180" y="212"/>
                </a:lnTo>
                <a:lnTo>
                  <a:pt x="180" y="222"/>
                </a:lnTo>
                <a:lnTo>
                  <a:pt x="170" y="249"/>
                </a:lnTo>
                <a:lnTo>
                  <a:pt x="172" y="259"/>
                </a:lnTo>
                <a:lnTo>
                  <a:pt x="160" y="257"/>
                </a:lnTo>
                <a:lnTo>
                  <a:pt x="132" y="264"/>
                </a:lnTo>
                <a:lnTo>
                  <a:pt x="125" y="264"/>
                </a:lnTo>
                <a:lnTo>
                  <a:pt x="117" y="257"/>
                </a:lnTo>
                <a:lnTo>
                  <a:pt x="112" y="244"/>
                </a:lnTo>
                <a:lnTo>
                  <a:pt x="85" y="247"/>
                </a:lnTo>
                <a:lnTo>
                  <a:pt x="77" y="249"/>
                </a:lnTo>
                <a:lnTo>
                  <a:pt x="67" y="26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9525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Freeform 33"/>
          <p:cNvSpPr>
            <a:spLocks/>
          </p:cNvSpPr>
          <p:nvPr/>
        </p:nvSpPr>
        <p:spPr bwMode="auto">
          <a:xfrm>
            <a:off x="5678206" y="3852261"/>
            <a:ext cx="705881" cy="697711"/>
          </a:xfrm>
          <a:custGeom>
            <a:avLst/>
            <a:gdLst/>
            <a:ahLst/>
            <a:cxnLst>
              <a:cxn ang="0">
                <a:pos x="146" y="15"/>
              </a:cxn>
              <a:cxn ang="0">
                <a:pos x="151" y="40"/>
              </a:cxn>
              <a:cxn ang="0">
                <a:pos x="129" y="75"/>
              </a:cxn>
              <a:cxn ang="0">
                <a:pos x="139" y="102"/>
              </a:cxn>
              <a:cxn ang="0">
                <a:pos x="184" y="113"/>
              </a:cxn>
              <a:cxn ang="0">
                <a:pos x="240" y="160"/>
              </a:cxn>
              <a:cxn ang="0">
                <a:pos x="243" y="202"/>
              </a:cxn>
              <a:cxn ang="0">
                <a:pos x="248" y="239"/>
              </a:cxn>
              <a:cxn ang="0">
                <a:pos x="243" y="257"/>
              </a:cxn>
              <a:cxn ang="0">
                <a:pos x="210" y="259"/>
              </a:cxn>
              <a:cxn ang="0">
                <a:pos x="171" y="279"/>
              </a:cxn>
              <a:cxn ang="0">
                <a:pos x="148" y="310"/>
              </a:cxn>
              <a:cxn ang="0">
                <a:pos x="159" y="354"/>
              </a:cxn>
              <a:cxn ang="0">
                <a:pos x="126" y="397"/>
              </a:cxn>
              <a:cxn ang="0">
                <a:pos x="89" y="444"/>
              </a:cxn>
              <a:cxn ang="0">
                <a:pos x="70" y="481"/>
              </a:cxn>
              <a:cxn ang="0">
                <a:pos x="20" y="486"/>
              </a:cxn>
              <a:cxn ang="0">
                <a:pos x="6" y="461"/>
              </a:cxn>
              <a:cxn ang="0">
                <a:pos x="3" y="436"/>
              </a:cxn>
              <a:cxn ang="0">
                <a:pos x="23" y="404"/>
              </a:cxn>
              <a:cxn ang="0">
                <a:pos x="45" y="354"/>
              </a:cxn>
              <a:cxn ang="0">
                <a:pos x="43" y="321"/>
              </a:cxn>
              <a:cxn ang="0">
                <a:pos x="72" y="312"/>
              </a:cxn>
              <a:cxn ang="0">
                <a:pos x="92" y="289"/>
              </a:cxn>
              <a:cxn ang="0">
                <a:pos x="67" y="239"/>
              </a:cxn>
              <a:cxn ang="0">
                <a:pos x="55" y="165"/>
              </a:cxn>
              <a:cxn ang="0">
                <a:pos x="27" y="132"/>
              </a:cxn>
              <a:cxn ang="0">
                <a:pos x="17" y="102"/>
              </a:cxn>
              <a:cxn ang="0">
                <a:pos x="10" y="60"/>
              </a:cxn>
              <a:cxn ang="0">
                <a:pos x="15" y="40"/>
              </a:cxn>
              <a:cxn ang="0">
                <a:pos x="49" y="35"/>
              </a:cxn>
              <a:cxn ang="0">
                <a:pos x="62" y="55"/>
              </a:cxn>
              <a:cxn ang="0">
                <a:pos x="97" y="48"/>
              </a:cxn>
              <a:cxn ang="0">
                <a:pos x="107" y="40"/>
              </a:cxn>
              <a:cxn ang="0">
                <a:pos x="117" y="3"/>
              </a:cxn>
              <a:cxn ang="0">
                <a:pos x="151" y="3"/>
              </a:cxn>
            </a:cxnLst>
            <a:rect l="0" t="0" r="r" b="b"/>
            <a:pathLst>
              <a:path w="250" h="486">
                <a:moveTo>
                  <a:pt x="151" y="3"/>
                </a:moveTo>
                <a:lnTo>
                  <a:pt x="146" y="15"/>
                </a:lnTo>
                <a:lnTo>
                  <a:pt x="151" y="28"/>
                </a:lnTo>
                <a:lnTo>
                  <a:pt x="151" y="40"/>
                </a:lnTo>
                <a:lnTo>
                  <a:pt x="141" y="58"/>
                </a:lnTo>
                <a:lnTo>
                  <a:pt x="129" y="75"/>
                </a:lnTo>
                <a:lnTo>
                  <a:pt x="126" y="80"/>
                </a:lnTo>
                <a:lnTo>
                  <a:pt x="139" y="102"/>
                </a:lnTo>
                <a:lnTo>
                  <a:pt x="148" y="107"/>
                </a:lnTo>
                <a:lnTo>
                  <a:pt x="184" y="113"/>
                </a:lnTo>
                <a:lnTo>
                  <a:pt x="193" y="128"/>
                </a:lnTo>
                <a:lnTo>
                  <a:pt x="240" y="160"/>
                </a:lnTo>
                <a:lnTo>
                  <a:pt x="240" y="194"/>
                </a:lnTo>
                <a:lnTo>
                  <a:pt x="243" y="202"/>
                </a:lnTo>
                <a:lnTo>
                  <a:pt x="240" y="234"/>
                </a:lnTo>
                <a:lnTo>
                  <a:pt x="248" y="239"/>
                </a:lnTo>
                <a:lnTo>
                  <a:pt x="250" y="245"/>
                </a:lnTo>
                <a:lnTo>
                  <a:pt x="243" y="257"/>
                </a:lnTo>
                <a:lnTo>
                  <a:pt x="233" y="262"/>
                </a:lnTo>
                <a:lnTo>
                  <a:pt x="210" y="259"/>
                </a:lnTo>
                <a:lnTo>
                  <a:pt x="203" y="262"/>
                </a:lnTo>
                <a:lnTo>
                  <a:pt x="171" y="279"/>
                </a:lnTo>
                <a:lnTo>
                  <a:pt x="154" y="294"/>
                </a:lnTo>
                <a:lnTo>
                  <a:pt x="148" y="310"/>
                </a:lnTo>
                <a:lnTo>
                  <a:pt x="151" y="319"/>
                </a:lnTo>
                <a:lnTo>
                  <a:pt x="159" y="354"/>
                </a:lnTo>
                <a:lnTo>
                  <a:pt x="148" y="384"/>
                </a:lnTo>
                <a:lnTo>
                  <a:pt x="126" y="397"/>
                </a:lnTo>
                <a:lnTo>
                  <a:pt x="109" y="414"/>
                </a:lnTo>
                <a:lnTo>
                  <a:pt x="89" y="444"/>
                </a:lnTo>
                <a:lnTo>
                  <a:pt x="77" y="470"/>
                </a:lnTo>
                <a:lnTo>
                  <a:pt x="70" y="481"/>
                </a:lnTo>
                <a:lnTo>
                  <a:pt x="33" y="486"/>
                </a:lnTo>
                <a:lnTo>
                  <a:pt x="20" y="486"/>
                </a:lnTo>
                <a:lnTo>
                  <a:pt x="10" y="478"/>
                </a:lnTo>
                <a:lnTo>
                  <a:pt x="6" y="461"/>
                </a:lnTo>
                <a:lnTo>
                  <a:pt x="6" y="448"/>
                </a:lnTo>
                <a:lnTo>
                  <a:pt x="3" y="436"/>
                </a:lnTo>
                <a:lnTo>
                  <a:pt x="0" y="424"/>
                </a:lnTo>
                <a:lnTo>
                  <a:pt x="23" y="404"/>
                </a:lnTo>
                <a:lnTo>
                  <a:pt x="45" y="361"/>
                </a:lnTo>
                <a:lnTo>
                  <a:pt x="45" y="354"/>
                </a:lnTo>
                <a:lnTo>
                  <a:pt x="33" y="336"/>
                </a:lnTo>
                <a:lnTo>
                  <a:pt x="43" y="321"/>
                </a:lnTo>
                <a:lnTo>
                  <a:pt x="57" y="312"/>
                </a:lnTo>
                <a:lnTo>
                  <a:pt x="72" y="312"/>
                </a:lnTo>
                <a:lnTo>
                  <a:pt x="84" y="302"/>
                </a:lnTo>
                <a:lnTo>
                  <a:pt x="92" y="289"/>
                </a:lnTo>
                <a:lnTo>
                  <a:pt x="92" y="272"/>
                </a:lnTo>
                <a:lnTo>
                  <a:pt x="67" y="239"/>
                </a:lnTo>
                <a:lnTo>
                  <a:pt x="65" y="194"/>
                </a:lnTo>
                <a:lnTo>
                  <a:pt x="55" y="165"/>
                </a:lnTo>
                <a:lnTo>
                  <a:pt x="40" y="142"/>
                </a:lnTo>
                <a:lnTo>
                  <a:pt x="27" y="132"/>
                </a:lnTo>
                <a:lnTo>
                  <a:pt x="20" y="122"/>
                </a:lnTo>
                <a:lnTo>
                  <a:pt x="17" y="102"/>
                </a:lnTo>
                <a:lnTo>
                  <a:pt x="8" y="72"/>
                </a:lnTo>
                <a:lnTo>
                  <a:pt x="10" y="60"/>
                </a:lnTo>
                <a:lnTo>
                  <a:pt x="6" y="52"/>
                </a:lnTo>
                <a:lnTo>
                  <a:pt x="15" y="40"/>
                </a:lnTo>
                <a:lnTo>
                  <a:pt x="23" y="38"/>
                </a:lnTo>
                <a:lnTo>
                  <a:pt x="49" y="35"/>
                </a:lnTo>
                <a:lnTo>
                  <a:pt x="55" y="48"/>
                </a:lnTo>
                <a:lnTo>
                  <a:pt x="62" y="55"/>
                </a:lnTo>
                <a:lnTo>
                  <a:pt x="70" y="55"/>
                </a:lnTo>
                <a:lnTo>
                  <a:pt x="97" y="48"/>
                </a:lnTo>
                <a:lnTo>
                  <a:pt x="109" y="50"/>
                </a:lnTo>
                <a:lnTo>
                  <a:pt x="107" y="40"/>
                </a:lnTo>
                <a:lnTo>
                  <a:pt x="117" y="13"/>
                </a:lnTo>
                <a:lnTo>
                  <a:pt x="117" y="3"/>
                </a:lnTo>
                <a:lnTo>
                  <a:pt x="117" y="0"/>
                </a:lnTo>
                <a:lnTo>
                  <a:pt x="151" y="3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12700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Freeform 35"/>
          <p:cNvSpPr>
            <a:spLocks/>
          </p:cNvSpPr>
          <p:nvPr/>
        </p:nvSpPr>
        <p:spPr bwMode="auto">
          <a:xfrm>
            <a:off x="4407618" y="3289697"/>
            <a:ext cx="787765" cy="379002"/>
          </a:xfrm>
          <a:custGeom>
            <a:avLst/>
            <a:gdLst/>
            <a:ahLst/>
            <a:cxnLst>
              <a:cxn ang="0">
                <a:pos x="141" y="0"/>
              </a:cxn>
              <a:cxn ang="0">
                <a:pos x="148" y="28"/>
              </a:cxn>
              <a:cxn ang="0">
                <a:pos x="158" y="53"/>
              </a:cxn>
              <a:cxn ang="0">
                <a:pos x="180" y="85"/>
              </a:cxn>
              <a:cxn ang="0">
                <a:pos x="197" y="103"/>
              </a:cxn>
              <a:cxn ang="0">
                <a:pos x="215" y="111"/>
              </a:cxn>
              <a:cxn ang="0">
                <a:pos x="232" y="129"/>
              </a:cxn>
              <a:cxn ang="0">
                <a:pos x="240" y="141"/>
              </a:cxn>
              <a:cxn ang="0">
                <a:pos x="270" y="157"/>
              </a:cxn>
              <a:cxn ang="0">
                <a:pos x="272" y="169"/>
              </a:cxn>
              <a:cxn ang="0">
                <a:pos x="279" y="176"/>
              </a:cxn>
              <a:cxn ang="0">
                <a:pos x="272" y="194"/>
              </a:cxn>
              <a:cxn ang="0">
                <a:pos x="264" y="201"/>
              </a:cxn>
              <a:cxn ang="0">
                <a:pos x="240" y="239"/>
              </a:cxn>
              <a:cxn ang="0">
                <a:pos x="232" y="245"/>
              </a:cxn>
              <a:cxn ang="0">
                <a:pos x="222" y="222"/>
              </a:cxn>
              <a:cxn ang="0">
                <a:pos x="200" y="222"/>
              </a:cxn>
              <a:cxn ang="0">
                <a:pos x="183" y="239"/>
              </a:cxn>
              <a:cxn ang="0">
                <a:pos x="185" y="245"/>
              </a:cxn>
              <a:cxn ang="0">
                <a:pos x="183" y="250"/>
              </a:cxn>
              <a:cxn ang="0">
                <a:pos x="173" y="255"/>
              </a:cxn>
              <a:cxn ang="0">
                <a:pos x="163" y="264"/>
              </a:cxn>
              <a:cxn ang="0">
                <a:pos x="148" y="262"/>
              </a:cxn>
              <a:cxn ang="0">
                <a:pos x="146" y="260"/>
              </a:cxn>
              <a:cxn ang="0">
                <a:pos x="128" y="252"/>
              </a:cxn>
              <a:cxn ang="0">
                <a:pos x="123" y="252"/>
              </a:cxn>
              <a:cxn ang="0">
                <a:pos x="109" y="239"/>
              </a:cxn>
              <a:cxn ang="0">
                <a:pos x="91" y="250"/>
              </a:cxn>
              <a:cxn ang="0">
                <a:pos x="57" y="232"/>
              </a:cxn>
              <a:cxn ang="0">
                <a:pos x="57" y="219"/>
              </a:cxn>
              <a:cxn ang="0">
                <a:pos x="52" y="212"/>
              </a:cxn>
              <a:cxn ang="0">
                <a:pos x="20" y="192"/>
              </a:cxn>
              <a:cxn ang="0">
                <a:pos x="7" y="189"/>
              </a:cxn>
              <a:cxn ang="0">
                <a:pos x="0" y="176"/>
              </a:cxn>
              <a:cxn ang="0">
                <a:pos x="0" y="166"/>
              </a:cxn>
              <a:cxn ang="0">
                <a:pos x="7" y="162"/>
              </a:cxn>
              <a:cxn ang="0">
                <a:pos x="25" y="164"/>
              </a:cxn>
              <a:cxn ang="0">
                <a:pos x="37" y="162"/>
              </a:cxn>
              <a:cxn ang="0">
                <a:pos x="47" y="154"/>
              </a:cxn>
              <a:cxn ang="0">
                <a:pos x="44" y="146"/>
              </a:cxn>
              <a:cxn ang="0">
                <a:pos x="34" y="138"/>
              </a:cxn>
              <a:cxn ang="0">
                <a:pos x="29" y="126"/>
              </a:cxn>
              <a:cxn ang="0">
                <a:pos x="25" y="124"/>
              </a:cxn>
              <a:cxn ang="0">
                <a:pos x="20" y="94"/>
              </a:cxn>
              <a:cxn ang="0">
                <a:pos x="22" y="85"/>
              </a:cxn>
              <a:cxn ang="0">
                <a:pos x="20" y="78"/>
              </a:cxn>
              <a:cxn ang="0">
                <a:pos x="25" y="70"/>
              </a:cxn>
              <a:cxn ang="0">
                <a:pos x="47" y="70"/>
              </a:cxn>
              <a:cxn ang="0">
                <a:pos x="54" y="68"/>
              </a:cxn>
              <a:cxn ang="0">
                <a:pos x="59" y="64"/>
              </a:cxn>
              <a:cxn ang="0">
                <a:pos x="59" y="55"/>
              </a:cxn>
              <a:cxn ang="0">
                <a:pos x="52" y="50"/>
              </a:cxn>
              <a:cxn ang="0">
                <a:pos x="52" y="48"/>
              </a:cxn>
              <a:cxn ang="0">
                <a:pos x="59" y="48"/>
              </a:cxn>
              <a:cxn ang="0">
                <a:pos x="66" y="38"/>
              </a:cxn>
              <a:cxn ang="0">
                <a:pos x="71" y="36"/>
              </a:cxn>
              <a:cxn ang="0">
                <a:pos x="81" y="20"/>
              </a:cxn>
              <a:cxn ang="0">
                <a:pos x="99" y="18"/>
              </a:cxn>
              <a:cxn ang="0">
                <a:pos x="106" y="10"/>
              </a:cxn>
              <a:cxn ang="0">
                <a:pos x="128" y="8"/>
              </a:cxn>
              <a:cxn ang="0">
                <a:pos x="141" y="0"/>
              </a:cxn>
            </a:cxnLst>
            <a:rect l="0" t="0" r="r" b="b"/>
            <a:pathLst>
              <a:path w="279" h="264">
                <a:moveTo>
                  <a:pt x="141" y="0"/>
                </a:moveTo>
                <a:lnTo>
                  <a:pt x="148" y="28"/>
                </a:lnTo>
                <a:lnTo>
                  <a:pt x="158" y="53"/>
                </a:lnTo>
                <a:lnTo>
                  <a:pt x="180" y="85"/>
                </a:lnTo>
                <a:lnTo>
                  <a:pt x="197" y="103"/>
                </a:lnTo>
                <a:lnTo>
                  <a:pt x="215" y="111"/>
                </a:lnTo>
                <a:lnTo>
                  <a:pt x="232" y="129"/>
                </a:lnTo>
                <a:lnTo>
                  <a:pt x="240" y="141"/>
                </a:lnTo>
                <a:lnTo>
                  <a:pt x="270" y="157"/>
                </a:lnTo>
                <a:lnTo>
                  <a:pt x="272" y="169"/>
                </a:lnTo>
                <a:lnTo>
                  <a:pt x="279" y="176"/>
                </a:lnTo>
                <a:lnTo>
                  <a:pt x="272" y="194"/>
                </a:lnTo>
                <a:lnTo>
                  <a:pt x="264" y="201"/>
                </a:lnTo>
                <a:lnTo>
                  <a:pt x="240" y="239"/>
                </a:lnTo>
                <a:lnTo>
                  <a:pt x="232" y="245"/>
                </a:lnTo>
                <a:lnTo>
                  <a:pt x="222" y="222"/>
                </a:lnTo>
                <a:lnTo>
                  <a:pt x="200" y="222"/>
                </a:lnTo>
                <a:lnTo>
                  <a:pt x="183" y="239"/>
                </a:lnTo>
                <a:lnTo>
                  <a:pt x="185" y="245"/>
                </a:lnTo>
                <a:lnTo>
                  <a:pt x="183" y="250"/>
                </a:lnTo>
                <a:lnTo>
                  <a:pt x="173" y="255"/>
                </a:lnTo>
                <a:lnTo>
                  <a:pt x="163" y="264"/>
                </a:lnTo>
                <a:lnTo>
                  <a:pt x="148" y="262"/>
                </a:lnTo>
                <a:lnTo>
                  <a:pt x="146" y="260"/>
                </a:lnTo>
                <a:lnTo>
                  <a:pt x="128" y="252"/>
                </a:lnTo>
                <a:lnTo>
                  <a:pt x="123" y="252"/>
                </a:lnTo>
                <a:lnTo>
                  <a:pt x="109" y="239"/>
                </a:lnTo>
                <a:lnTo>
                  <a:pt x="91" y="250"/>
                </a:lnTo>
                <a:lnTo>
                  <a:pt x="57" y="232"/>
                </a:lnTo>
                <a:lnTo>
                  <a:pt x="57" y="219"/>
                </a:lnTo>
                <a:lnTo>
                  <a:pt x="52" y="212"/>
                </a:lnTo>
                <a:lnTo>
                  <a:pt x="20" y="192"/>
                </a:lnTo>
                <a:lnTo>
                  <a:pt x="7" y="189"/>
                </a:lnTo>
                <a:lnTo>
                  <a:pt x="0" y="176"/>
                </a:lnTo>
                <a:lnTo>
                  <a:pt x="0" y="166"/>
                </a:lnTo>
                <a:lnTo>
                  <a:pt x="7" y="162"/>
                </a:lnTo>
                <a:lnTo>
                  <a:pt x="25" y="164"/>
                </a:lnTo>
                <a:lnTo>
                  <a:pt x="37" y="162"/>
                </a:lnTo>
                <a:lnTo>
                  <a:pt x="47" y="154"/>
                </a:lnTo>
                <a:lnTo>
                  <a:pt x="44" y="146"/>
                </a:lnTo>
                <a:lnTo>
                  <a:pt x="34" y="138"/>
                </a:lnTo>
                <a:lnTo>
                  <a:pt x="29" y="126"/>
                </a:lnTo>
                <a:lnTo>
                  <a:pt x="25" y="124"/>
                </a:lnTo>
                <a:lnTo>
                  <a:pt x="20" y="94"/>
                </a:lnTo>
                <a:lnTo>
                  <a:pt x="22" y="85"/>
                </a:lnTo>
                <a:lnTo>
                  <a:pt x="20" y="78"/>
                </a:lnTo>
                <a:lnTo>
                  <a:pt x="25" y="70"/>
                </a:lnTo>
                <a:lnTo>
                  <a:pt x="47" y="70"/>
                </a:lnTo>
                <a:lnTo>
                  <a:pt x="54" y="68"/>
                </a:lnTo>
                <a:lnTo>
                  <a:pt x="59" y="64"/>
                </a:lnTo>
                <a:lnTo>
                  <a:pt x="59" y="55"/>
                </a:lnTo>
                <a:lnTo>
                  <a:pt x="52" y="50"/>
                </a:lnTo>
                <a:lnTo>
                  <a:pt x="52" y="48"/>
                </a:lnTo>
                <a:lnTo>
                  <a:pt x="59" y="48"/>
                </a:lnTo>
                <a:lnTo>
                  <a:pt x="66" y="38"/>
                </a:lnTo>
                <a:lnTo>
                  <a:pt x="71" y="36"/>
                </a:lnTo>
                <a:lnTo>
                  <a:pt x="81" y="20"/>
                </a:lnTo>
                <a:lnTo>
                  <a:pt x="99" y="18"/>
                </a:lnTo>
                <a:lnTo>
                  <a:pt x="106" y="10"/>
                </a:lnTo>
                <a:lnTo>
                  <a:pt x="128" y="8"/>
                </a:lnTo>
                <a:lnTo>
                  <a:pt x="141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w="12700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Freeform 37"/>
          <p:cNvSpPr>
            <a:spLocks/>
          </p:cNvSpPr>
          <p:nvPr/>
        </p:nvSpPr>
        <p:spPr bwMode="auto">
          <a:xfrm>
            <a:off x="3677043" y="3265408"/>
            <a:ext cx="1166118" cy="509644"/>
          </a:xfrm>
          <a:custGeom>
            <a:avLst/>
            <a:gdLst/>
            <a:ahLst/>
            <a:cxnLst>
              <a:cxn ang="0">
                <a:pos x="345" y="346"/>
              </a:cxn>
              <a:cxn ang="0">
                <a:pos x="342" y="355"/>
              </a:cxn>
              <a:cxn ang="0">
                <a:pos x="292" y="338"/>
              </a:cxn>
              <a:cxn ang="0">
                <a:pos x="253" y="351"/>
              </a:cxn>
              <a:cxn ang="0">
                <a:pos x="216" y="311"/>
              </a:cxn>
              <a:cxn ang="0">
                <a:pos x="195" y="301"/>
              </a:cxn>
              <a:cxn ang="0">
                <a:pos x="170" y="283"/>
              </a:cxn>
              <a:cxn ang="0">
                <a:pos x="124" y="234"/>
              </a:cxn>
              <a:cxn ang="0">
                <a:pos x="114" y="214"/>
              </a:cxn>
              <a:cxn ang="0">
                <a:pos x="59" y="172"/>
              </a:cxn>
              <a:cxn ang="0">
                <a:pos x="32" y="127"/>
              </a:cxn>
              <a:cxn ang="0">
                <a:pos x="0" y="102"/>
              </a:cxn>
              <a:cxn ang="0">
                <a:pos x="14" y="87"/>
              </a:cxn>
              <a:cxn ang="0">
                <a:pos x="17" y="69"/>
              </a:cxn>
              <a:cxn ang="0">
                <a:pos x="42" y="55"/>
              </a:cxn>
              <a:cxn ang="0">
                <a:pos x="57" y="39"/>
              </a:cxn>
              <a:cxn ang="0">
                <a:pos x="49" y="5"/>
              </a:cxn>
              <a:cxn ang="0">
                <a:pos x="66" y="0"/>
              </a:cxn>
              <a:cxn ang="0">
                <a:pos x="81" y="14"/>
              </a:cxn>
              <a:cxn ang="0">
                <a:pos x="79" y="30"/>
              </a:cxn>
              <a:cxn ang="0">
                <a:pos x="94" y="47"/>
              </a:cxn>
              <a:cxn ang="0">
                <a:pos x="128" y="57"/>
              </a:cxn>
              <a:cxn ang="0">
                <a:pos x="146" y="82"/>
              </a:cxn>
              <a:cxn ang="0">
                <a:pos x="156" y="87"/>
              </a:cxn>
              <a:cxn ang="0">
                <a:pos x="181" y="100"/>
              </a:cxn>
              <a:cxn ang="0">
                <a:pos x="203" y="85"/>
              </a:cxn>
              <a:cxn ang="0">
                <a:pos x="210" y="74"/>
              </a:cxn>
              <a:cxn ang="0">
                <a:pos x="230" y="57"/>
              </a:cxn>
              <a:cxn ang="0">
                <a:pos x="270" y="44"/>
              </a:cxn>
              <a:cxn ang="0">
                <a:pos x="282" y="30"/>
              </a:cxn>
              <a:cxn ang="0">
                <a:pos x="305" y="39"/>
              </a:cxn>
              <a:cxn ang="0">
                <a:pos x="312" y="47"/>
              </a:cxn>
              <a:cxn ang="0">
                <a:pos x="307" y="60"/>
              </a:cxn>
              <a:cxn ang="0">
                <a:pos x="278" y="62"/>
              </a:cxn>
              <a:cxn ang="0">
                <a:pos x="275" y="77"/>
              </a:cxn>
              <a:cxn ang="0">
                <a:pos x="278" y="115"/>
              </a:cxn>
              <a:cxn ang="0">
                <a:pos x="287" y="129"/>
              </a:cxn>
              <a:cxn ang="0">
                <a:pos x="300" y="144"/>
              </a:cxn>
              <a:cxn ang="0">
                <a:pos x="278" y="154"/>
              </a:cxn>
              <a:cxn ang="0">
                <a:pos x="253" y="156"/>
              </a:cxn>
              <a:cxn ang="0">
                <a:pos x="260" y="179"/>
              </a:cxn>
              <a:cxn ang="0">
                <a:pos x="305" y="201"/>
              </a:cxn>
              <a:cxn ang="0">
                <a:pos x="310" y="221"/>
              </a:cxn>
              <a:cxn ang="0">
                <a:pos x="362" y="228"/>
              </a:cxn>
              <a:cxn ang="0">
                <a:pos x="382" y="241"/>
              </a:cxn>
              <a:cxn ang="0">
                <a:pos x="402" y="251"/>
              </a:cxn>
              <a:cxn ang="0">
                <a:pos x="413" y="283"/>
              </a:cxn>
              <a:cxn ang="0">
                <a:pos x="409" y="303"/>
              </a:cxn>
              <a:cxn ang="0">
                <a:pos x="395" y="313"/>
              </a:cxn>
              <a:cxn ang="0">
                <a:pos x="382" y="348"/>
              </a:cxn>
              <a:cxn ang="0">
                <a:pos x="371" y="351"/>
              </a:cxn>
            </a:cxnLst>
            <a:rect l="0" t="0" r="r" b="b"/>
            <a:pathLst>
              <a:path w="413" h="355">
                <a:moveTo>
                  <a:pt x="371" y="351"/>
                </a:moveTo>
                <a:lnTo>
                  <a:pt x="345" y="346"/>
                </a:lnTo>
                <a:lnTo>
                  <a:pt x="345" y="355"/>
                </a:lnTo>
                <a:lnTo>
                  <a:pt x="342" y="355"/>
                </a:lnTo>
                <a:lnTo>
                  <a:pt x="310" y="343"/>
                </a:lnTo>
                <a:lnTo>
                  <a:pt x="292" y="338"/>
                </a:lnTo>
                <a:lnTo>
                  <a:pt x="257" y="353"/>
                </a:lnTo>
                <a:lnTo>
                  <a:pt x="253" y="351"/>
                </a:lnTo>
                <a:lnTo>
                  <a:pt x="245" y="333"/>
                </a:lnTo>
                <a:lnTo>
                  <a:pt x="216" y="311"/>
                </a:lnTo>
                <a:lnTo>
                  <a:pt x="203" y="311"/>
                </a:lnTo>
                <a:lnTo>
                  <a:pt x="195" y="301"/>
                </a:lnTo>
                <a:lnTo>
                  <a:pt x="186" y="296"/>
                </a:lnTo>
                <a:lnTo>
                  <a:pt x="170" y="283"/>
                </a:lnTo>
                <a:lnTo>
                  <a:pt x="151" y="259"/>
                </a:lnTo>
                <a:lnTo>
                  <a:pt x="124" y="234"/>
                </a:lnTo>
                <a:lnTo>
                  <a:pt x="119" y="221"/>
                </a:lnTo>
                <a:lnTo>
                  <a:pt x="114" y="214"/>
                </a:lnTo>
                <a:lnTo>
                  <a:pt x="74" y="179"/>
                </a:lnTo>
                <a:lnTo>
                  <a:pt x="59" y="172"/>
                </a:lnTo>
                <a:lnTo>
                  <a:pt x="49" y="169"/>
                </a:lnTo>
                <a:lnTo>
                  <a:pt x="32" y="127"/>
                </a:lnTo>
                <a:lnTo>
                  <a:pt x="17" y="109"/>
                </a:lnTo>
                <a:lnTo>
                  <a:pt x="0" y="102"/>
                </a:lnTo>
                <a:lnTo>
                  <a:pt x="9" y="97"/>
                </a:lnTo>
                <a:lnTo>
                  <a:pt x="14" y="87"/>
                </a:lnTo>
                <a:lnTo>
                  <a:pt x="22" y="85"/>
                </a:lnTo>
                <a:lnTo>
                  <a:pt x="17" y="69"/>
                </a:lnTo>
                <a:lnTo>
                  <a:pt x="19" y="64"/>
                </a:lnTo>
                <a:lnTo>
                  <a:pt x="42" y="55"/>
                </a:lnTo>
                <a:lnTo>
                  <a:pt x="54" y="47"/>
                </a:lnTo>
                <a:lnTo>
                  <a:pt x="57" y="39"/>
                </a:lnTo>
                <a:lnTo>
                  <a:pt x="59" y="22"/>
                </a:lnTo>
                <a:lnTo>
                  <a:pt x="49" y="5"/>
                </a:lnTo>
                <a:lnTo>
                  <a:pt x="51" y="2"/>
                </a:lnTo>
                <a:lnTo>
                  <a:pt x="66" y="0"/>
                </a:lnTo>
                <a:lnTo>
                  <a:pt x="76" y="5"/>
                </a:lnTo>
                <a:lnTo>
                  <a:pt x="81" y="14"/>
                </a:lnTo>
                <a:lnTo>
                  <a:pt x="84" y="22"/>
                </a:lnTo>
                <a:lnTo>
                  <a:pt x="79" y="30"/>
                </a:lnTo>
                <a:lnTo>
                  <a:pt x="79" y="37"/>
                </a:lnTo>
                <a:lnTo>
                  <a:pt x="94" y="47"/>
                </a:lnTo>
                <a:lnTo>
                  <a:pt x="116" y="44"/>
                </a:lnTo>
                <a:lnTo>
                  <a:pt x="128" y="57"/>
                </a:lnTo>
                <a:lnTo>
                  <a:pt x="141" y="77"/>
                </a:lnTo>
                <a:lnTo>
                  <a:pt x="146" y="82"/>
                </a:lnTo>
                <a:lnTo>
                  <a:pt x="153" y="79"/>
                </a:lnTo>
                <a:lnTo>
                  <a:pt x="156" y="87"/>
                </a:lnTo>
                <a:lnTo>
                  <a:pt x="168" y="100"/>
                </a:lnTo>
                <a:lnTo>
                  <a:pt x="181" y="100"/>
                </a:lnTo>
                <a:lnTo>
                  <a:pt x="188" y="85"/>
                </a:lnTo>
                <a:lnTo>
                  <a:pt x="203" y="85"/>
                </a:lnTo>
                <a:lnTo>
                  <a:pt x="208" y="82"/>
                </a:lnTo>
                <a:lnTo>
                  <a:pt x="210" y="74"/>
                </a:lnTo>
                <a:lnTo>
                  <a:pt x="220" y="69"/>
                </a:lnTo>
                <a:lnTo>
                  <a:pt x="230" y="57"/>
                </a:lnTo>
                <a:lnTo>
                  <a:pt x="257" y="52"/>
                </a:lnTo>
                <a:lnTo>
                  <a:pt x="270" y="44"/>
                </a:lnTo>
                <a:lnTo>
                  <a:pt x="280" y="27"/>
                </a:lnTo>
                <a:lnTo>
                  <a:pt x="282" y="30"/>
                </a:lnTo>
                <a:lnTo>
                  <a:pt x="300" y="32"/>
                </a:lnTo>
                <a:lnTo>
                  <a:pt x="305" y="39"/>
                </a:lnTo>
                <a:lnTo>
                  <a:pt x="305" y="42"/>
                </a:lnTo>
                <a:lnTo>
                  <a:pt x="312" y="47"/>
                </a:lnTo>
                <a:lnTo>
                  <a:pt x="312" y="55"/>
                </a:lnTo>
                <a:lnTo>
                  <a:pt x="307" y="60"/>
                </a:lnTo>
                <a:lnTo>
                  <a:pt x="300" y="62"/>
                </a:lnTo>
                <a:lnTo>
                  <a:pt x="278" y="62"/>
                </a:lnTo>
                <a:lnTo>
                  <a:pt x="272" y="69"/>
                </a:lnTo>
                <a:lnTo>
                  <a:pt x="275" y="77"/>
                </a:lnTo>
                <a:lnTo>
                  <a:pt x="272" y="85"/>
                </a:lnTo>
                <a:lnTo>
                  <a:pt x="278" y="115"/>
                </a:lnTo>
                <a:lnTo>
                  <a:pt x="282" y="117"/>
                </a:lnTo>
                <a:lnTo>
                  <a:pt x="287" y="129"/>
                </a:lnTo>
                <a:lnTo>
                  <a:pt x="297" y="136"/>
                </a:lnTo>
                <a:lnTo>
                  <a:pt x="300" y="144"/>
                </a:lnTo>
                <a:lnTo>
                  <a:pt x="290" y="152"/>
                </a:lnTo>
                <a:lnTo>
                  <a:pt x="278" y="154"/>
                </a:lnTo>
                <a:lnTo>
                  <a:pt x="260" y="152"/>
                </a:lnTo>
                <a:lnTo>
                  <a:pt x="253" y="156"/>
                </a:lnTo>
                <a:lnTo>
                  <a:pt x="253" y="166"/>
                </a:lnTo>
                <a:lnTo>
                  <a:pt x="260" y="179"/>
                </a:lnTo>
                <a:lnTo>
                  <a:pt x="272" y="182"/>
                </a:lnTo>
                <a:lnTo>
                  <a:pt x="305" y="201"/>
                </a:lnTo>
                <a:lnTo>
                  <a:pt x="310" y="209"/>
                </a:lnTo>
                <a:lnTo>
                  <a:pt x="310" y="221"/>
                </a:lnTo>
                <a:lnTo>
                  <a:pt x="345" y="239"/>
                </a:lnTo>
                <a:lnTo>
                  <a:pt x="362" y="228"/>
                </a:lnTo>
                <a:lnTo>
                  <a:pt x="377" y="241"/>
                </a:lnTo>
                <a:lnTo>
                  <a:pt x="382" y="241"/>
                </a:lnTo>
                <a:lnTo>
                  <a:pt x="399" y="248"/>
                </a:lnTo>
                <a:lnTo>
                  <a:pt x="402" y="251"/>
                </a:lnTo>
                <a:lnTo>
                  <a:pt x="411" y="266"/>
                </a:lnTo>
                <a:lnTo>
                  <a:pt x="413" y="283"/>
                </a:lnTo>
                <a:lnTo>
                  <a:pt x="409" y="293"/>
                </a:lnTo>
                <a:lnTo>
                  <a:pt x="409" y="303"/>
                </a:lnTo>
                <a:lnTo>
                  <a:pt x="397" y="306"/>
                </a:lnTo>
                <a:lnTo>
                  <a:pt x="395" y="313"/>
                </a:lnTo>
                <a:lnTo>
                  <a:pt x="392" y="331"/>
                </a:lnTo>
                <a:lnTo>
                  <a:pt x="382" y="348"/>
                </a:lnTo>
                <a:lnTo>
                  <a:pt x="377" y="351"/>
                </a:lnTo>
                <a:lnTo>
                  <a:pt x="371" y="351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w="12700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Freeform 39"/>
          <p:cNvSpPr>
            <a:spLocks/>
          </p:cNvSpPr>
          <p:nvPr/>
        </p:nvSpPr>
        <p:spPr bwMode="auto">
          <a:xfrm>
            <a:off x="4829066" y="3496601"/>
            <a:ext cx="542120" cy="221085"/>
          </a:xfrm>
          <a:custGeom>
            <a:avLst/>
            <a:gdLst/>
            <a:ahLst/>
            <a:cxnLst>
              <a:cxn ang="0">
                <a:pos x="130" y="0"/>
              </a:cxn>
              <a:cxn ang="0">
                <a:pos x="148" y="10"/>
              </a:cxn>
              <a:cxn ang="0">
                <a:pos x="165" y="15"/>
              </a:cxn>
              <a:cxn ang="0">
                <a:pos x="178" y="25"/>
              </a:cxn>
              <a:cxn ang="0">
                <a:pos x="187" y="30"/>
              </a:cxn>
              <a:cxn ang="0">
                <a:pos x="192" y="38"/>
              </a:cxn>
              <a:cxn ang="0">
                <a:pos x="185" y="65"/>
              </a:cxn>
              <a:cxn ang="0">
                <a:pos x="187" y="74"/>
              </a:cxn>
              <a:cxn ang="0">
                <a:pos x="192" y="77"/>
              </a:cxn>
              <a:cxn ang="0">
                <a:pos x="190" y="85"/>
              </a:cxn>
              <a:cxn ang="0">
                <a:pos x="173" y="97"/>
              </a:cxn>
              <a:cxn ang="0">
                <a:pos x="160" y="97"/>
              </a:cxn>
              <a:cxn ang="0">
                <a:pos x="158" y="100"/>
              </a:cxn>
              <a:cxn ang="0">
                <a:pos x="170" y="129"/>
              </a:cxn>
              <a:cxn ang="0">
                <a:pos x="158" y="137"/>
              </a:cxn>
              <a:cxn ang="0">
                <a:pos x="146" y="142"/>
              </a:cxn>
              <a:cxn ang="0">
                <a:pos x="138" y="139"/>
              </a:cxn>
              <a:cxn ang="0">
                <a:pos x="111" y="154"/>
              </a:cxn>
              <a:cxn ang="0">
                <a:pos x="108" y="154"/>
              </a:cxn>
              <a:cxn ang="0">
                <a:pos x="89" y="149"/>
              </a:cxn>
              <a:cxn ang="0">
                <a:pos x="77" y="142"/>
              </a:cxn>
              <a:cxn ang="0">
                <a:pos x="66" y="139"/>
              </a:cxn>
              <a:cxn ang="0">
                <a:pos x="54" y="135"/>
              </a:cxn>
              <a:cxn ang="0">
                <a:pos x="32" y="129"/>
              </a:cxn>
              <a:cxn ang="0">
                <a:pos x="24" y="137"/>
              </a:cxn>
              <a:cxn ang="0">
                <a:pos x="24" y="149"/>
              </a:cxn>
              <a:cxn ang="0">
                <a:pos x="20" y="149"/>
              </a:cxn>
              <a:cxn ang="0">
                <a:pos x="7" y="137"/>
              </a:cxn>
              <a:cxn ang="0">
                <a:pos x="7" y="126"/>
              </a:cxn>
              <a:cxn ang="0">
                <a:pos x="12" y="117"/>
              </a:cxn>
              <a:cxn ang="0">
                <a:pos x="10" y="100"/>
              </a:cxn>
              <a:cxn ang="0">
                <a:pos x="0" y="85"/>
              </a:cxn>
              <a:cxn ang="0">
                <a:pos x="15" y="87"/>
              </a:cxn>
              <a:cxn ang="0">
                <a:pos x="24" y="77"/>
              </a:cxn>
              <a:cxn ang="0">
                <a:pos x="34" y="72"/>
              </a:cxn>
              <a:cxn ang="0">
                <a:pos x="37" y="67"/>
              </a:cxn>
              <a:cxn ang="0">
                <a:pos x="34" y="62"/>
              </a:cxn>
              <a:cxn ang="0">
                <a:pos x="52" y="45"/>
              </a:cxn>
              <a:cxn ang="0">
                <a:pos x="74" y="45"/>
              </a:cxn>
              <a:cxn ang="0">
                <a:pos x="84" y="67"/>
              </a:cxn>
              <a:cxn ang="0">
                <a:pos x="92" y="62"/>
              </a:cxn>
              <a:cxn ang="0">
                <a:pos x="116" y="25"/>
              </a:cxn>
              <a:cxn ang="0">
                <a:pos x="123" y="17"/>
              </a:cxn>
              <a:cxn ang="0">
                <a:pos x="130" y="0"/>
              </a:cxn>
            </a:cxnLst>
            <a:rect l="0" t="0" r="r" b="b"/>
            <a:pathLst>
              <a:path w="192" h="154">
                <a:moveTo>
                  <a:pt x="130" y="0"/>
                </a:moveTo>
                <a:lnTo>
                  <a:pt x="148" y="10"/>
                </a:lnTo>
                <a:lnTo>
                  <a:pt x="165" y="15"/>
                </a:lnTo>
                <a:lnTo>
                  <a:pt x="178" y="25"/>
                </a:lnTo>
                <a:lnTo>
                  <a:pt x="187" y="30"/>
                </a:lnTo>
                <a:lnTo>
                  <a:pt x="192" y="38"/>
                </a:lnTo>
                <a:lnTo>
                  <a:pt x="185" y="65"/>
                </a:lnTo>
                <a:lnTo>
                  <a:pt x="187" y="74"/>
                </a:lnTo>
                <a:lnTo>
                  <a:pt x="192" y="77"/>
                </a:lnTo>
                <a:lnTo>
                  <a:pt x="190" y="85"/>
                </a:lnTo>
                <a:lnTo>
                  <a:pt x="173" y="97"/>
                </a:lnTo>
                <a:lnTo>
                  <a:pt x="160" y="97"/>
                </a:lnTo>
                <a:lnTo>
                  <a:pt x="158" y="100"/>
                </a:lnTo>
                <a:lnTo>
                  <a:pt x="170" y="129"/>
                </a:lnTo>
                <a:lnTo>
                  <a:pt x="158" y="137"/>
                </a:lnTo>
                <a:lnTo>
                  <a:pt x="146" y="142"/>
                </a:lnTo>
                <a:lnTo>
                  <a:pt x="138" y="139"/>
                </a:lnTo>
                <a:lnTo>
                  <a:pt x="111" y="154"/>
                </a:lnTo>
                <a:lnTo>
                  <a:pt x="108" y="154"/>
                </a:lnTo>
                <a:lnTo>
                  <a:pt x="89" y="149"/>
                </a:lnTo>
                <a:lnTo>
                  <a:pt x="77" y="142"/>
                </a:lnTo>
                <a:lnTo>
                  <a:pt x="66" y="139"/>
                </a:lnTo>
                <a:lnTo>
                  <a:pt x="54" y="135"/>
                </a:lnTo>
                <a:lnTo>
                  <a:pt x="32" y="129"/>
                </a:lnTo>
                <a:lnTo>
                  <a:pt x="24" y="137"/>
                </a:lnTo>
                <a:lnTo>
                  <a:pt x="24" y="149"/>
                </a:lnTo>
                <a:lnTo>
                  <a:pt x="20" y="149"/>
                </a:lnTo>
                <a:lnTo>
                  <a:pt x="7" y="137"/>
                </a:lnTo>
                <a:lnTo>
                  <a:pt x="7" y="126"/>
                </a:lnTo>
                <a:lnTo>
                  <a:pt x="12" y="117"/>
                </a:lnTo>
                <a:lnTo>
                  <a:pt x="10" y="100"/>
                </a:lnTo>
                <a:lnTo>
                  <a:pt x="0" y="85"/>
                </a:lnTo>
                <a:lnTo>
                  <a:pt x="15" y="87"/>
                </a:lnTo>
                <a:lnTo>
                  <a:pt x="24" y="77"/>
                </a:lnTo>
                <a:lnTo>
                  <a:pt x="34" y="72"/>
                </a:lnTo>
                <a:lnTo>
                  <a:pt x="37" y="67"/>
                </a:lnTo>
                <a:lnTo>
                  <a:pt x="34" y="62"/>
                </a:lnTo>
                <a:lnTo>
                  <a:pt x="52" y="45"/>
                </a:lnTo>
                <a:lnTo>
                  <a:pt x="74" y="45"/>
                </a:lnTo>
                <a:lnTo>
                  <a:pt x="84" y="67"/>
                </a:lnTo>
                <a:lnTo>
                  <a:pt x="92" y="62"/>
                </a:lnTo>
                <a:lnTo>
                  <a:pt x="116" y="25"/>
                </a:lnTo>
                <a:lnTo>
                  <a:pt x="123" y="17"/>
                </a:lnTo>
                <a:lnTo>
                  <a:pt x="13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w="9525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Freeform 43"/>
          <p:cNvSpPr>
            <a:spLocks/>
          </p:cNvSpPr>
          <p:nvPr/>
        </p:nvSpPr>
        <p:spPr bwMode="auto">
          <a:xfrm>
            <a:off x="5290144" y="3470259"/>
            <a:ext cx="1711059" cy="648900"/>
          </a:xfrm>
          <a:custGeom>
            <a:avLst/>
            <a:gdLst/>
            <a:ahLst/>
            <a:cxnLst>
              <a:cxn ang="0">
                <a:pos x="42" y="15"/>
              </a:cxn>
              <a:cxn ang="0">
                <a:pos x="83" y="15"/>
              </a:cxn>
              <a:cxn ang="0">
                <a:pos x="148" y="8"/>
              </a:cxn>
              <a:cxn ang="0">
                <a:pos x="195" y="8"/>
              </a:cxn>
              <a:cxn ang="0">
                <a:pos x="203" y="36"/>
              </a:cxn>
              <a:cxn ang="0">
                <a:pos x="175" y="61"/>
              </a:cxn>
              <a:cxn ang="0">
                <a:pos x="165" y="99"/>
              </a:cxn>
              <a:cxn ang="0">
                <a:pos x="210" y="131"/>
              </a:cxn>
              <a:cxn ang="0">
                <a:pos x="268" y="156"/>
              </a:cxn>
              <a:cxn ang="0">
                <a:pos x="358" y="189"/>
              </a:cxn>
              <a:cxn ang="0">
                <a:pos x="413" y="229"/>
              </a:cxn>
              <a:cxn ang="0">
                <a:pos x="445" y="239"/>
              </a:cxn>
              <a:cxn ang="0">
                <a:pos x="508" y="269"/>
              </a:cxn>
              <a:cxn ang="0">
                <a:pos x="563" y="322"/>
              </a:cxn>
              <a:cxn ang="0">
                <a:pos x="598" y="359"/>
              </a:cxn>
              <a:cxn ang="0">
                <a:pos x="596" y="400"/>
              </a:cxn>
              <a:cxn ang="0">
                <a:pos x="593" y="445"/>
              </a:cxn>
              <a:cxn ang="0">
                <a:pos x="548" y="437"/>
              </a:cxn>
              <a:cxn ang="0">
                <a:pos x="516" y="379"/>
              </a:cxn>
              <a:cxn ang="0">
                <a:pos x="488" y="354"/>
              </a:cxn>
              <a:cxn ang="0">
                <a:pos x="433" y="349"/>
              </a:cxn>
              <a:cxn ang="0">
                <a:pos x="405" y="342"/>
              </a:cxn>
              <a:cxn ang="0">
                <a:pos x="390" y="319"/>
              </a:cxn>
              <a:cxn ang="0">
                <a:pos x="360" y="309"/>
              </a:cxn>
              <a:cxn ang="0">
                <a:pos x="333" y="332"/>
              </a:cxn>
              <a:cxn ang="0">
                <a:pos x="326" y="332"/>
              </a:cxn>
              <a:cxn ang="0">
                <a:pos x="308" y="312"/>
              </a:cxn>
              <a:cxn ang="0">
                <a:pos x="298" y="269"/>
              </a:cxn>
              <a:cxn ang="0">
                <a:pos x="268" y="266"/>
              </a:cxn>
              <a:cxn ang="0">
                <a:pos x="223" y="247"/>
              </a:cxn>
              <a:cxn ang="0">
                <a:pos x="200" y="234"/>
              </a:cxn>
              <a:cxn ang="0">
                <a:pos x="180" y="216"/>
              </a:cxn>
              <a:cxn ang="0">
                <a:pos x="183" y="201"/>
              </a:cxn>
              <a:cxn ang="0">
                <a:pos x="157" y="186"/>
              </a:cxn>
              <a:cxn ang="0">
                <a:pos x="133" y="194"/>
              </a:cxn>
              <a:cxn ang="0">
                <a:pos x="88" y="191"/>
              </a:cxn>
              <a:cxn ang="0">
                <a:pos x="55" y="184"/>
              </a:cxn>
              <a:cxn ang="0">
                <a:pos x="50" y="156"/>
              </a:cxn>
              <a:cxn ang="0">
                <a:pos x="30" y="141"/>
              </a:cxn>
              <a:cxn ang="0">
                <a:pos x="12" y="114"/>
              </a:cxn>
              <a:cxn ang="0">
                <a:pos x="2" y="81"/>
              </a:cxn>
              <a:cxn ang="0">
                <a:pos x="32" y="69"/>
              </a:cxn>
              <a:cxn ang="0">
                <a:pos x="30" y="58"/>
              </a:cxn>
              <a:cxn ang="0">
                <a:pos x="35" y="21"/>
              </a:cxn>
            </a:cxnLst>
            <a:rect l="0" t="0" r="r" b="b"/>
            <a:pathLst>
              <a:path w="606" h="452">
                <a:moveTo>
                  <a:pt x="30" y="13"/>
                </a:moveTo>
                <a:lnTo>
                  <a:pt x="42" y="15"/>
                </a:lnTo>
                <a:lnTo>
                  <a:pt x="50" y="13"/>
                </a:lnTo>
                <a:lnTo>
                  <a:pt x="83" y="15"/>
                </a:lnTo>
                <a:lnTo>
                  <a:pt x="113" y="8"/>
                </a:lnTo>
                <a:lnTo>
                  <a:pt x="148" y="8"/>
                </a:lnTo>
                <a:lnTo>
                  <a:pt x="183" y="0"/>
                </a:lnTo>
                <a:lnTo>
                  <a:pt x="195" y="8"/>
                </a:lnTo>
                <a:lnTo>
                  <a:pt x="203" y="18"/>
                </a:lnTo>
                <a:lnTo>
                  <a:pt x="203" y="36"/>
                </a:lnTo>
                <a:lnTo>
                  <a:pt x="195" y="45"/>
                </a:lnTo>
                <a:lnTo>
                  <a:pt x="175" y="61"/>
                </a:lnTo>
                <a:lnTo>
                  <a:pt x="160" y="88"/>
                </a:lnTo>
                <a:lnTo>
                  <a:pt x="165" y="99"/>
                </a:lnTo>
                <a:lnTo>
                  <a:pt x="183" y="119"/>
                </a:lnTo>
                <a:lnTo>
                  <a:pt x="210" y="131"/>
                </a:lnTo>
                <a:lnTo>
                  <a:pt x="238" y="149"/>
                </a:lnTo>
                <a:lnTo>
                  <a:pt x="268" y="156"/>
                </a:lnTo>
                <a:lnTo>
                  <a:pt x="343" y="186"/>
                </a:lnTo>
                <a:lnTo>
                  <a:pt x="358" y="189"/>
                </a:lnTo>
                <a:lnTo>
                  <a:pt x="385" y="206"/>
                </a:lnTo>
                <a:lnTo>
                  <a:pt x="413" y="229"/>
                </a:lnTo>
                <a:lnTo>
                  <a:pt x="423" y="236"/>
                </a:lnTo>
                <a:lnTo>
                  <a:pt x="445" y="239"/>
                </a:lnTo>
                <a:lnTo>
                  <a:pt x="463" y="251"/>
                </a:lnTo>
                <a:lnTo>
                  <a:pt x="508" y="269"/>
                </a:lnTo>
                <a:lnTo>
                  <a:pt x="531" y="300"/>
                </a:lnTo>
                <a:lnTo>
                  <a:pt x="563" y="322"/>
                </a:lnTo>
                <a:lnTo>
                  <a:pt x="583" y="347"/>
                </a:lnTo>
                <a:lnTo>
                  <a:pt x="598" y="359"/>
                </a:lnTo>
                <a:lnTo>
                  <a:pt x="606" y="389"/>
                </a:lnTo>
                <a:lnTo>
                  <a:pt x="596" y="400"/>
                </a:lnTo>
                <a:lnTo>
                  <a:pt x="593" y="422"/>
                </a:lnTo>
                <a:lnTo>
                  <a:pt x="593" y="445"/>
                </a:lnTo>
                <a:lnTo>
                  <a:pt x="586" y="452"/>
                </a:lnTo>
                <a:lnTo>
                  <a:pt x="548" y="437"/>
                </a:lnTo>
                <a:lnTo>
                  <a:pt x="531" y="422"/>
                </a:lnTo>
                <a:lnTo>
                  <a:pt x="516" y="379"/>
                </a:lnTo>
                <a:lnTo>
                  <a:pt x="498" y="357"/>
                </a:lnTo>
                <a:lnTo>
                  <a:pt x="488" y="354"/>
                </a:lnTo>
                <a:lnTo>
                  <a:pt x="451" y="347"/>
                </a:lnTo>
                <a:lnTo>
                  <a:pt x="433" y="349"/>
                </a:lnTo>
                <a:lnTo>
                  <a:pt x="425" y="347"/>
                </a:lnTo>
                <a:lnTo>
                  <a:pt x="405" y="342"/>
                </a:lnTo>
                <a:lnTo>
                  <a:pt x="390" y="332"/>
                </a:lnTo>
                <a:lnTo>
                  <a:pt x="390" y="319"/>
                </a:lnTo>
                <a:lnTo>
                  <a:pt x="385" y="314"/>
                </a:lnTo>
                <a:lnTo>
                  <a:pt x="360" y="309"/>
                </a:lnTo>
                <a:lnTo>
                  <a:pt x="343" y="317"/>
                </a:lnTo>
                <a:lnTo>
                  <a:pt x="333" y="332"/>
                </a:lnTo>
                <a:lnTo>
                  <a:pt x="328" y="337"/>
                </a:lnTo>
                <a:lnTo>
                  <a:pt x="326" y="332"/>
                </a:lnTo>
                <a:lnTo>
                  <a:pt x="313" y="322"/>
                </a:lnTo>
                <a:lnTo>
                  <a:pt x="308" y="312"/>
                </a:lnTo>
                <a:lnTo>
                  <a:pt x="305" y="291"/>
                </a:lnTo>
                <a:lnTo>
                  <a:pt x="298" y="269"/>
                </a:lnTo>
                <a:lnTo>
                  <a:pt x="288" y="264"/>
                </a:lnTo>
                <a:lnTo>
                  <a:pt x="268" y="266"/>
                </a:lnTo>
                <a:lnTo>
                  <a:pt x="258" y="274"/>
                </a:lnTo>
                <a:lnTo>
                  <a:pt x="223" y="247"/>
                </a:lnTo>
                <a:lnTo>
                  <a:pt x="207" y="231"/>
                </a:lnTo>
                <a:lnTo>
                  <a:pt x="200" y="234"/>
                </a:lnTo>
                <a:lnTo>
                  <a:pt x="183" y="221"/>
                </a:lnTo>
                <a:lnTo>
                  <a:pt x="180" y="216"/>
                </a:lnTo>
                <a:lnTo>
                  <a:pt x="185" y="206"/>
                </a:lnTo>
                <a:lnTo>
                  <a:pt x="183" y="201"/>
                </a:lnTo>
                <a:lnTo>
                  <a:pt x="167" y="189"/>
                </a:lnTo>
                <a:lnTo>
                  <a:pt x="157" y="186"/>
                </a:lnTo>
                <a:lnTo>
                  <a:pt x="145" y="197"/>
                </a:lnTo>
                <a:lnTo>
                  <a:pt x="133" y="194"/>
                </a:lnTo>
                <a:lnTo>
                  <a:pt x="102" y="197"/>
                </a:lnTo>
                <a:lnTo>
                  <a:pt x="88" y="191"/>
                </a:lnTo>
                <a:lnTo>
                  <a:pt x="65" y="197"/>
                </a:lnTo>
                <a:lnTo>
                  <a:pt x="55" y="184"/>
                </a:lnTo>
                <a:lnTo>
                  <a:pt x="53" y="164"/>
                </a:lnTo>
                <a:lnTo>
                  <a:pt x="50" y="156"/>
                </a:lnTo>
                <a:lnTo>
                  <a:pt x="40" y="151"/>
                </a:lnTo>
                <a:lnTo>
                  <a:pt x="30" y="141"/>
                </a:lnTo>
                <a:lnTo>
                  <a:pt x="30" y="126"/>
                </a:lnTo>
                <a:lnTo>
                  <a:pt x="12" y="114"/>
                </a:lnTo>
                <a:lnTo>
                  <a:pt x="0" y="84"/>
                </a:lnTo>
                <a:lnTo>
                  <a:pt x="2" y="81"/>
                </a:lnTo>
                <a:lnTo>
                  <a:pt x="15" y="81"/>
                </a:lnTo>
                <a:lnTo>
                  <a:pt x="32" y="69"/>
                </a:lnTo>
                <a:lnTo>
                  <a:pt x="35" y="61"/>
                </a:lnTo>
                <a:lnTo>
                  <a:pt x="30" y="58"/>
                </a:lnTo>
                <a:lnTo>
                  <a:pt x="27" y="48"/>
                </a:lnTo>
                <a:lnTo>
                  <a:pt x="35" y="21"/>
                </a:lnTo>
                <a:lnTo>
                  <a:pt x="30" y="13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9525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endParaRPr lang="it-IT" sz="1600" dirty="0">
              <a:solidFill>
                <a:srgbClr val="0060A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Freeform 41"/>
          <p:cNvSpPr>
            <a:spLocks/>
          </p:cNvSpPr>
          <p:nvPr/>
        </p:nvSpPr>
        <p:spPr bwMode="auto">
          <a:xfrm>
            <a:off x="2581753" y="3524622"/>
            <a:ext cx="782764" cy="607214"/>
          </a:xfrm>
          <a:custGeom>
            <a:avLst/>
            <a:gdLst/>
            <a:ahLst/>
            <a:cxnLst>
              <a:cxn ang="0">
                <a:pos x="229" y="416"/>
              </a:cxn>
              <a:cxn ang="0">
                <a:pos x="227" y="428"/>
              </a:cxn>
              <a:cxn ang="0">
                <a:pos x="209" y="463"/>
              </a:cxn>
              <a:cxn ang="0">
                <a:pos x="169" y="438"/>
              </a:cxn>
              <a:cxn ang="0">
                <a:pos x="139" y="436"/>
              </a:cxn>
              <a:cxn ang="0">
                <a:pos x="130" y="455"/>
              </a:cxn>
              <a:cxn ang="0">
                <a:pos x="130" y="488"/>
              </a:cxn>
              <a:cxn ang="0">
                <a:pos x="105" y="503"/>
              </a:cxn>
              <a:cxn ang="0">
                <a:pos x="77" y="495"/>
              </a:cxn>
              <a:cxn ang="0">
                <a:pos x="57" y="495"/>
              </a:cxn>
              <a:cxn ang="0">
                <a:pos x="52" y="481"/>
              </a:cxn>
              <a:cxn ang="0">
                <a:pos x="47" y="460"/>
              </a:cxn>
              <a:cxn ang="0">
                <a:pos x="22" y="438"/>
              </a:cxn>
              <a:cxn ang="0">
                <a:pos x="25" y="418"/>
              </a:cxn>
              <a:cxn ang="0">
                <a:pos x="33" y="359"/>
              </a:cxn>
              <a:cxn ang="0">
                <a:pos x="33" y="324"/>
              </a:cxn>
              <a:cxn ang="0">
                <a:pos x="35" y="311"/>
              </a:cxn>
              <a:cxn ang="0">
                <a:pos x="50" y="316"/>
              </a:cxn>
              <a:cxn ang="0">
                <a:pos x="50" y="287"/>
              </a:cxn>
              <a:cxn ang="0">
                <a:pos x="35" y="281"/>
              </a:cxn>
              <a:cxn ang="0">
                <a:pos x="37" y="252"/>
              </a:cxn>
              <a:cxn ang="0">
                <a:pos x="42" y="227"/>
              </a:cxn>
              <a:cxn ang="0">
                <a:pos x="40" y="190"/>
              </a:cxn>
              <a:cxn ang="0">
                <a:pos x="37" y="172"/>
              </a:cxn>
              <a:cxn ang="0">
                <a:pos x="12" y="132"/>
              </a:cxn>
              <a:cxn ang="0">
                <a:pos x="5" y="118"/>
              </a:cxn>
              <a:cxn ang="0">
                <a:pos x="10" y="67"/>
              </a:cxn>
              <a:cxn ang="0">
                <a:pos x="12" y="53"/>
              </a:cxn>
              <a:cxn ang="0">
                <a:pos x="37" y="80"/>
              </a:cxn>
              <a:cxn ang="0">
                <a:pos x="62" y="80"/>
              </a:cxn>
              <a:cxn ang="0">
                <a:pos x="97" y="63"/>
              </a:cxn>
              <a:cxn ang="0">
                <a:pos x="125" y="43"/>
              </a:cxn>
              <a:cxn ang="0">
                <a:pos x="150" y="26"/>
              </a:cxn>
              <a:cxn ang="0">
                <a:pos x="174" y="0"/>
              </a:cxn>
              <a:cxn ang="0">
                <a:pos x="209" y="15"/>
              </a:cxn>
              <a:cxn ang="0">
                <a:pos x="224" y="26"/>
              </a:cxn>
              <a:cxn ang="0">
                <a:pos x="237" y="33"/>
              </a:cxn>
              <a:cxn ang="0">
                <a:pos x="239" y="50"/>
              </a:cxn>
              <a:cxn ang="0">
                <a:pos x="254" y="58"/>
              </a:cxn>
              <a:cxn ang="0">
                <a:pos x="242" y="70"/>
              </a:cxn>
              <a:cxn ang="0">
                <a:pos x="259" y="105"/>
              </a:cxn>
              <a:cxn ang="0">
                <a:pos x="267" y="145"/>
              </a:cxn>
              <a:cxn ang="0">
                <a:pos x="269" y="182"/>
              </a:cxn>
              <a:cxn ang="0">
                <a:pos x="254" y="194"/>
              </a:cxn>
              <a:cxn ang="0">
                <a:pos x="245" y="234"/>
              </a:cxn>
              <a:cxn ang="0">
                <a:pos x="254" y="264"/>
              </a:cxn>
              <a:cxn ang="0">
                <a:pos x="245" y="324"/>
              </a:cxn>
              <a:cxn ang="0">
                <a:pos x="237" y="373"/>
              </a:cxn>
              <a:cxn ang="0">
                <a:pos x="237" y="391"/>
              </a:cxn>
            </a:cxnLst>
            <a:rect l="0" t="0" r="r" b="b"/>
            <a:pathLst>
              <a:path w="274" h="505">
                <a:moveTo>
                  <a:pt x="237" y="391"/>
                </a:moveTo>
                <a:lnTo>
                  <a:pt x="229" y="416"/>
                </a:lnTo>
                <a:lnTo>
                  <a:pt x="232" y="423"/>
                </a:lnTo>
                <a:lnTo>
                  <a:pt x="227" y="428"/>
                </a:lnTo>
                <a:lnTo>
                  <a:pt x="214" y="463"/>
                </a:lnTo>
                <a:lnTo>
                  <a:pt x="209" y="463"/>
                </a:lnTo>
                <a:lnTo>
                  <a:pt x="187" y="445"/>
                </a:lnTo>
                <a:lnTo>
                  <a:pt x="169" y="438"/>
                </a:lnTo>
                <a:lnTo>
                  <a:pt x="159" y="436"/>
                </a:lnTo>
                <a:lnTo>
                  <a:pt x="139" y="436"/>
                </a:lnTo>
                <a:lnTo>
                  <a:pt x="139" y="443"/>
                </a:lnTo>
                <a:lnTo>
                  <a:pt x="130" y="455"/>
                </a:lnTo>
                <a:lnTo>
                  <a:pt x="130" y="483"/>
                </a:lnTo>
                <a:lnTo>
                  <a:pt x="130" y="488"/>
                </a:lnTo>
                <a:lnTo>
                  <a:pt x="120" y="488"/>
                </a:lnTo>
                <a:lnTo>
                  <a:pt x="105" y="503"/>
                </a:lnTo>
                <a:lnTo>
                  <a:pt x="92" y="505"/>
                </a:lnTo>
                <a:lnTo>
                  <a:pt x="77" y="495"/>
                </a:lnTo>
                <a:lnTo>
                  <a:pt x="67" y="497"/>
                </a:lnTo>
                <a:lnTo>
                  <a:pt x="57" y="495"/>
                </a:lnTo>
                <a:lnTo>
                  <a:pt x="57" y="486"/>
                </a:lnTo>
                <a:lnTo>
                  <a:pt x="52" y="481"/>
                </a:lnTo>
                <a:lnTo>
                  <a:pt x="52" y="466"/>
                </a:lnTo>
                <a:lnTo>
                  <a:pt x="47" y="460"/>
                </a:lnTo>
                <a:lnTo>
                  <a:pt x="40" y="455"/>
                </a:lnTo>
                <a:lnTo>
                  <a:pt x="22" y="438"/>
                </a:lnTo>
                <a:lnTo>
                  <a:pt x="19" y="428"/>
                </a:lnTo>
                <a:lnTo>
                  <a:pt x="25" y="418"/>
                </a:lnTo>
                <a:lnTo>
                  <a:pt x="25" y="379"/>
                </a:lnTo>
                <a:lnTo>
                  <a:pt x="33" y="359"/>
                </a:lnTo>
                <a:lnTo>
                  <a:pt x="35" y="344"/>
                </a:lnTo>
                <a:lnTo>
                  <a:pt x="33" y="324"/>
                </a:lnTo>
                <a:lnTo>
                  <a:pt x="33" y="313"/>
                </a:lnTo>
                <a:lnTo>
                  <a:pt x="35" y="311"/>
                </a:lnTo>
                <a:lnTo>
                  <a:pt x="44" y="319"/>
                </a:lnTo>
                <a:lnTo>
                  <a:pt x="50" y="316"/>
                </a:lnTo>
                <a:lnTo>
                  <a:pt x="52" y="299"/>
                </a:lnTo>
                <a:lnTo>
                  <a:pt x="50" y="287"/>
                </a:lnTo>
                <a:lnTo>
                  <a:pt x="40" y="287"/>
                </a:lnTo>
                <a:lnTo>
                  <a:pt x="35" y="281"/>
                </a:lnTo>
                <a:lnTo>
                  <a:pt x="30" y="254"/>
                </a:lnTo>
                <a:lnTo>
                  <a:pt x="37" y="252"/>
                </a:lnTo>
                <a:lnTo>
                  <a:pt x="42" y="247"/>
                </a:lnTo>
                <a:lnTo>
                  <a:pt x="42" y="227"/>
                </a:lnTo>
                <a:lnTo>
                  <a:pt x="44" y="202"/>
                </a:lnTo>
                <a:lnTo>
                  <a:pt x="40" y="190"/>
                </a:lnTo>
                <a:lnTo>
                  <a:pt x="35" y="187"/>
                </a:lnTo>
                <a:lnTo>
                  <a:pt x="37" y="172"/>
                </a:lnTo>
                <a:lnTo>
                  <a:pt x="22" y="132"/>
                </a:lnTo>
                <a:lnTo>
                  <a:pt x="12" y="132"/>
                </a:lnTo>
                <a:lnTo>
                  <a:pt x="0" y="128"/>
                </a:lnTo>
                <a:lnTo>
                  <a:pt x="5" y="118"/>
                </a:lnTo>
                <a:lnTo>
                  <a:pt x="0" y="107"/>
                </a:lnTo>
                <a:lnTo>
                  <a:pt x="10" y="67"/>
                </a:lnTo>
                <a:lnTo>
                  <a:pt x="7" y="50"/>
                </a:lnTo>
                <a:lnTo>
                  <a:pt x="12" y="53"/>
                </a:lnTo>
                <a:lnTo>
                  <a:pt x="25" y="73"/>
                </a:lnTo>
                <a:lnTo>
                  <a:pt x="37" y="80"/>
                </a:lnTo>
                <a:lnTo>
                  <a:pt x="44" y="78"/>
                </a:lnTo>
                <a:lnTo>
                  <a:pt x="62" y="80"/>
                </a:lnTo>
                <a:lnTo>
                  <a:pt x="90" y="70"/>
                </a:lnTo>
                <a:lnTo>
                  <a:pt x="97" y="63"/>
                </a:lnTo>
                <a:lnTo>
                  <a:pt x="117" y="56"/>
                </a:lnTo>
                <a:lnTo>
                  <a:pt x="125" y="43"/>
                </a:lnTo>
                <a:lnTo>
                  <a:pt x="135" y="41"/>
                </a:lnTo>
                <a:lnTo>
                  <a:pt x="150" y="26"/>
                </a:lnTo>
                <a:lnTo>
                  <a:pt x="172" y="18"/>
                </a:lnTo>
                <a:lnTo>
                  <a:pt x="174" y="0"/>
                </a:lnTo>
                <a:lnTo>
                  <a:pt x="187" y="0"/>
                </a:lnTo>
                <a:lnTo>
                  <a:pt x="209" y="15"/>
                </a:lnTo>
                <a:lnTo>
                  <a:pt x="219" y="31"/>
                </a:lnTo>
                <a:lnTo>
                  <a:pt x="224" y="26"/>
                </a:lnTo>
                <a:lnTo>
                  <a:pt x="229" y="26"/>
                </a:lnTo>
                <a:lnTo>
                  <a:pt x="237" y="33"/>
                </a:lnTo>
                <a:lnTo>
                  <a:pt x="234" y="41"/>
                </a:lnTo>
                <a:lnTo>
                  <a:pt x="239" y="50"/>
                </a:lnTo>
                <a:lnTo>
                  <a:pt x="249" y="56"/>
                </a:lnTo>
                <a:lnTo>
                  <a:pt x="254" y="58"/>
                </a:lnTo>
                <a:lnTo>
                  <a:pt x="239" y="63"/>
                </a:lnTo>
                <a:lnTo>
                  <a:pt x="242" y="70"/>
                </a:lnTo>
                <a:lnTo>
                  <a:pt x="259" y="88"/>
                </a:lnTo>
                <a:lnTo>
                  <a:pt x="259" y="105"/>
                </a:lnTo>
                <a:lnTo>
                  <a:pt x="267" y="125"/>
                </a:lnTo>
                <a:lnTo>
                  <a:pt x="267" y="145"/>
                </a:lnTo>
                <a:lnTo>
                  <a:pt x="274" y="160"/>
                </a:lnTo>
                <a:lnTo>
                  <a:pt x="269" y="182"/>
                </a:lnTo>
                <a:lnTo>
                  <a:pt x="267" y="192"/>
                </a:lnTo>
                <a:lnTo>
                  <a:pt x="254" y="194"/>
                </a:lnTo>
                <a:lnTo>
                  <a:pt x="242" y="222"/>
                </a:lnTo>
                <a:lnTo>
                  <a:pt x="245" y="234"/>
                </a:lnTo>
                <a:lnTo>
                  <a:pt x="254" y="249"/>
                </a:lnTo>
                <a:lnTo>
                  <a:pt x="254" y="264"/>
                </a:lnTo>
                <a:lnTo>
                  <a:pt x="247" y="302"/>
                </a:lnTo>
                <a:lnTo>
                  <a:pt x="245" y="324"/>
                </a:lnTo>
                <a:lnTo>
                  <a:pt x="247" y="331"/>
                </a:lnTo>
                <a:lnTo>
                  <a:pt x="237" y="373"/>
                </a:lnTo>
                <a:lnTo>
                  <a:pt x="237" y="388"/>
                </a:lnTo>
                <a:lnTo>
                  <a:pt x="237" y="39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9525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2" name="Grafico 31"/>
          <p:cNvGraphicFramePr/>
          <p:nvPr>
            <p:extLst>
              <p:ext uri="{D42A27DB-BD31-4B8C-83A1-F6EECF244321}">
                <p14:modId xmlns:p14="http://schemas.microsoft.com/office/powerpoint/2010/main" val="25731798"/>
              </p:ext>
            </p:extLst>
          </p:nvPr>
        </p:nvGraphicFramePr>
        <p:xfrm>
          <a:off x="2526422" y="962742"/>
          <a:ext cx="4203826" cy="2889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3" name="Picture 6" descr="Caltagirone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09422" y="2349264"/>
            <a:ext cx="1745568" cy="37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2" descr="Risultati immagini per rcs mediagrou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505632" y="3153385"/>
            <a:ext cx="491047" cy="349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4" descr="Risultati immagini per gruppo gedi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355089" y="3127693"/>
            <a:ext cx="546492" cy="238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tangle 12"/>
          <p:cNvSpPr>
            <a:spLocks noChangeArrowheads="1"/>
          </p:cNvSpPr>
          <p:nvPr/>
        </p:nvSpPr>
        <p:spPr bwMode="auto">
          <a:xfrm>
            <a:off x="431027" y="5146891"/>
            <a:ext cx="8173421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Caltagirone Editore </a:t>
            </a:r>
            <a:r>
              <a:rPr lang="it-IT" sz="2000" b="1" dirty="0" err="1" smtClean="0">
                <a:solidFill>
                  <a:srgbClr val="1F4E79"/>
                </a:solidFill>
                <a:latin typeface="Calibri" pitchFamily="34" charset="0"/>
              </a:rPr>
              <a:t>is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 the leader in middle Italy with the triple of the </a:t>
            </a:r>
            <a:r>
              <a:rPr lang="it-IT" sz="2000" b="1" dirty="0" err="1" smtClean="0">
                <a:solidFill>
                  <a:srgbClr val="1F4E79"/>
                </a:solidFill>
                <a:latin typeface="Calibri" pitchFamily="34" charset="0"/>
              </a:rPr>
              <a:t>readers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 of the </a:t>
            </a:r>
            <a:r>
              <a:rPr lang="it-IT" sz="2000" b="1" dirty="0" err="1" smtClean="0">
                <a:solidFill>
                  <a:srgbClr val="1F4E79"/>
                </a:solidFill>
                <a:latin typeface="Calibri" pitchFamily="34" charset="0"/>
              </a:rPr>
              <a:t>next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 competitor</a:t>
            </a:r>
            <a:endParaRPr lang="it-IT" sz="200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3058689" y="6277123"/>
            <a:ext cx="4708311" cy="44435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bIns="0">
            <a:spAutoFit/>
          </a:bodyPr>
          <a:lstStyle/>
          <a:p>
            <a:pPr algn="just" defTabSz="179388" eaLnBrk="0" hangingPunct="0">
              <a:lnSpc>
                <a:spcPct val="75000"/>
              </a:lnSpc>
              <a:spcBef>
                <a:spcPct val="50000"/>
              </a:spcBef>
              <a:buClr>
                <a:schemeClr val="bg1"/>
              </a:buClr>
            </a:pP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*	</a:t>
            </a:r>
            <a:r>
              <a:rPr lang="it-IT" sz="1050" i="1" dirty="0" err="1" smtClean="0">
                <a:solidFill>
                  <a:srgbClr val="1F4E79"/>
                </a:solidFill>
                <a:latin typeface="Calibri" pitchFamily="34" charset="0"/>
              </a:rPr>
              <a:t>Based</a:t>
            </a: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 on </a:t>
            </a:r>
            <a:r>
              <a:rPr lang="it-IT" sz="1050" i="1" dirty="0" err="1" smtClean="0">
                <a:solidFill>
                  <a:srgbClr val="1F4E79"/>
                </a:solidFill>
                <a:latin typeface="Calibri" pitchFamily="34" charset="0"/>
              </a:rPr>
              <a:t>Audipress</a:t>
            </a: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2018/III, </a:t>
            </a:r>
            <a:r>
              <a:rPr lang="it-IT" sz="1050" i="1" dirty="0" err="1" smtClean="0">
                <a:solidFill>
                  <a:srgbClr val="1F4E79"/>
                </a:solidFill>
                <a:latin typeface="Calibri" pitchFamily="34" charset="0"/>
              </a:rPr>
              <a:t>average</a:t>
            </a: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1050" i="1" dirty="0" err="1" smtClean="0">
                <a:solidFill>
                  <a:srgbClr val="1F4E79"/>
                </a:solidFill>
                <a:latin typeface="Calibri" pitchFamily="34" charset="0"/>
              </a:rPr>
              <a:t>daily</a:t>
            </a: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1050" i="1" dirty="0" err="1" smtClean="0">
                <a:solidFill>
                  <a:srgbClr val="1F4E79"/>
                </a:solidFill>
                <a:latin typeface="Calibri" pitchFamily="34" charset="0"/>
              </a:rPr>
              <a:t>readers</a:t>
            </a: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 (</a:t>
            </a:r>
            <a:r>
              <a:rPr lang="it-IT" sz="1050" i="1" dirty="0" err="1" smtClean="0">
                <a:solidFill>
                  <a:srgbClr val="1F4E79"/>
                </a:solidFill>
                <a:latin typeface="Calibri" pitchFamily="34" charset="0"/>
              </a:rPr>
              <a:t>papers</a:t>
            </a: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 + replica) </a:t>
            </a:r>
            <a:r>
              <a:rPr lang="it-IT" sz="1050" i="1" dirty="0" err="1">
                <a:solidFill>
                  <a:srgbClr val="1F4E79"/>
                </a:solidFill>
                <a:latin typeface="Calibri" pitchFamily="34" charset="0"/>
              </a:rPr>
              <a:t>excluding</a:t>
            </a: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1050" i="1" dirty="0" err="1">
                <a:solidFill>
                  <a:srgbClr val="1F4E79"/>
                </a:solidFill>
                <a:latin typeface="Calibri" pitchFamily="34" charset="0"/>
              </a:rPr>
              <a:t>specialized</a:t>
            </a: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1050" i="1" dirty="0" err="1">
                <a:solidFill>
                  <a:srgbClr val="1F4E79"/>
                </a:solidFill>
                <a:latin typeface="Calibri" pitchFamily="34" charset="0"/>
              </a:rPr>
              <a:t>newspapers</a:t>
            </a: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 (</a:t>
            </a:r>
            <a:r>
              <a:rPr lang="it-IT" sz="1050" i="1" dirty="0" err="1">
                <a:solidFill>
                  <a:srgbClr val="1F4E79"/>
                </a:solidFill>
                <a:latin typeface="Calibri" pitchFamily="34" charset="0"/>
              </a:rPr>
              <a:t>financial</a:t>
            </a: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 and </a:t>
            </a:r>
            <a:r>
              <a:rPr lang="it-IT" sz="1050" i="1" dirty="0" err="1">
                <a:solidFill>
                  <a:srgbClr val="1F4E79"/>
                </a:solidFill>
                <a:latin typeface="Calibri" pitchFamily="34" charset="0"/>
              </a:rPr>
              <a:t>sports</a:t>
            </a: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) and </a:t>
            </a:r>
            <a:r>
              <a:rPr lang="it-IT" sz="1050" i="1" dirty="0" err="1">
                <a:solidFill>
                  <a:srgbClr val="1F4E79"/>
                </a:solidFill>
                <a:latin typeface="Calibri" pitchFamily="34" charset="0"/>
              </a:rPr>
              <a:t>including</a:t>
            </a: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 free </a:t>
            </a: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press</a:t>
            </a:r>
            <a:endParaRPr lang="it-IT" sz="1050" i="1" dirty="0" smtClean="0">
              <a:solidFill>
                <a:srgbClr val="1F4E79"/>
              </a:solidFill>
              <a:latin typeface="Calibri" pitchFamily="34" charset="0"/>
            </a:endParaRPr>
          </a:p>
          <a:p>
            <a:pPr algn="just" defTabSz="179388" eaLnBrk="0" hangingPunct="0">
              <a:lnSpc>
                <a:spcPct val="75000"/>
              </a:lnSpc>
              <a:spcBef>
                <a:spcPct val="50000"/>
              </a:spcBef>
              <a:buClr>
                <a:srgbClr val="3333CC"/>
              </a:buClr>
            </a:pP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**	Lazio</a:t>
            </a: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, Campania, Marche, Umbria, Abruzzo e </a:t>
            </a: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Molise</a:t>
            </a:r>
            <a:endParaRPr lang="it-IT" sz="1000" dirty="0">
              <a:solidFill>
                <a:srgbClr val="1F4E7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8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Regional</a:t>
            </a:r>
            <a:r>
              <a:rPr lang="it-IT" dirty="0" smtClean="0"/>
              <a:t> leadership*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C3B85-9911-449A-9986-E4A1E57D3F7A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-1996915" y="1210086"/>
            <a:ext cx="4729046" cy="21672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bIns="0">
            <a:spAutoFit/>
          </a:bodyPr>
          <a:lstStyle/>
          <a:p>
            <a:pPr algn="r" defTabSz="179388" eaLnBrk="0" hangingPunct="0">
              <a:lnSpc>
                <a:spcPct val="75000"/>
              </a:lnSpc>
              <a:spcBef>
                <a:spcPct val="50000"/>
              </a:spcBef>
              <a:buClr>
                <a:srgbClr val="FF0000"/>
              </a:buClr>
            </a:pPr>
            <a:r>
              <a:rPr lang="it-IT" sz="1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LAZIO</a:t>
            </a:r>
            <a:endParaRPr lang="it-IT" sz="1200" b="1" i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+mn-cs"/>
            </a:endParaRPr>
          </a:p>
        </p:txBody>
      </p:sp>
      <p:sp>
        <p:nvSpPr>
          <p:cNvPr id="47" name="Freeform 37"/>
          <p:cNvSpPr>
            <a:spLocks/>
          </p:cNvSpPr>
          <p:nvPr/>
        </p:nvSpPr>
        <p:spPr bwMode="auto">
          <a:xfrm>
            <a:off x="105167" y="1921417"/>
            <a:ext cx="2154633" cy="1227877"/>
          </a:xfrm>
          <a:custGeom>
            <a:avLst/>
            <a:gdLst/>
            <a:ahLst/>
            <a:cxnLst>
              <a:cxn ang="0">
                <a:pos x="345" y="346"/>
              </a:cxn>
              <a:cxn ang="0">
                <a:pos x="342" y="355"/>
              </a:cxn>
              <a:cxn ang="0">
                <a:pos x="292" y="338"/>
              </a:cxn>
              <a:cxn ang="0">
                <a:pos x="253" y="351"/>
              </a:cxn>
              <a:cxn ang="0">
                <a:pos x="216" y="311"/>
              </a:cxn>
              <a:cxn ang="0">
                <a:pos x="195" y="301"/>
              </a:cxn>
              <a:cxn ang="0">
                <a:pos x="170" y="283"/>
              </a:cxn>
              <a:cxn ang="0">
                <a:pos x="124" y="234"/>
              </a:cxn>
              <a:cxn ang="0">
                <a:pos x="114" y="214"/>
              </a:cxn>
              <a:cxn ang="0">
                <a:pos x="59" y="172"/>
              </a:cxn>
              <a:cxn ang="0">
                <a:pos x="32" y="127"/>
              </a:cxn>
              <a:cxn ang="0">
                <a:pos x="0" y="102"/>
              </a:cxn>
              <a:cxn ang="0">
                <a:pos x="14" y="87"/>
              </a:cxn>
              <a:cxn ang="0">
                <a:pos x="17" y="69"/>
              </a:cxn>
              <a:cxn ang="0">
                <a:pos x="42" y="55"/>
              </a:cxn>
              <a:cxn ang="0">
                <a:pos x="57" y="39"/>
              </a:cxn>
              <a:cxn ang="0">
                <a:pos x="49" y="5"/>
              </a:cxn>
              <a:cxn ang="0">
                <a:pos x="66" y="0"/>
              </a:cxn>
              <a:cxn ang="0">
                <a:pos x="81" y="14"/>
              </a:cxn>
              <a:cxn ang="0">
                <a:pos x="79" y="30"/>
              </a:cxn>
              <a:cxn ang="0">
                <a:pos x="94" y="47"/>
              </a:cxn>
              <a:cxn ang="0">
                <a:pos x="128" y="57"/>
              </a:cxn>
              <a:cxn ang="0">
                <a:pos x="146" y="82"/>
              </a:cxn>
              <a:cxn ang="0">
                <a:pos x="156" y="87"/>
              </a:cxn>
              <a:cxn ang="0">
                <a:pos x="181" y="100"/>
              </a:cxn>
              <a:cxn ang="0">
                <a:pos x="203" y="85"/>
              </a:cxn>
              <a:cxn ang="0">
                <a:pos x="210" y="74"/>
              </a:cxn>
              <a:cxn ang="0">
                <a:pos x="230" y="57"/>
              </a:cxn>
              <a:cxn ang="0">
                <a:pos x="270" y="44"/>
              </a:cxn>
              <a:cxn ang="0">
                <a:pos x="282" y="30"/>
              </a:cxn>
              <a:cxn ang="0">
                <a:pos x="305" y="39"/>
              </a:cxn>
              <a:cxn ang="0">
                <a:pos x="312" y="47"/>
              </a:cxn>
              <a:cxn ang="0">
                <a:pos x="307" y="60"/>
              </a:cxn>
              <a:cxn ang="0">
                <a:pos x="278" y="62"/>
              </a:cxn>
              <a:cxn ang="0">
                <a:pos x="275" y="77"/>
              </a:cxn>
              <a:cxn ang="0">
                <a:pos x="278" y="115"/>
              </a:cxn>
              <a:cxn ang="0">
                <a:pos x="287" y="129"/>
              </a:cxn>
              <a:cxn ang="0">
                <a:pos x="300" y="144"/>
              </a:cxn>
              <a:cxn ang="0">
                <a:pos x="278" y="154"/>
              </a:cxn>
              <a:cxn ang="0">
                <a:pos x="253" y="156"/>
              </a:cxn>
              <a:cxn ang="0">
                <a:pos x="260" y="179"/>
              </a:cxn>
              <a:cxn ang="0">
                <a:pos x="305" y="201"/>
              </a:cxn>
              <a:cxn ang="0">
                <a:pos x="310" y="221"/>
              </a:cxn>
              <a:cxn ang="0">
                <a:pos x="362" y="228"/>
              </a:cxn>
              <a:cxn ang="0">
                <a:pos x="382" y="241"/>
              </a:cxn>
              <a:cxn ang="0">
                <a:pos x="402" y="251"/>
              </a:cxn>
              <a:cxn ang="0">
                <a:pos x="413" y="283"/>
              </a:cxn>
              <a:cxn ang="0">
                <a:pos x="409" y="303"/>
              </a:cxn>
              <a:cxn ang="0">
                <a:pos x="395" y="313"/>
              </a:cxn>
              <a:cxn ang="0">
                <a:pos x="382" y="348"/>
              </a:cxn>
              <a:cxn ang="0">
                <a:pos x="371" y="351"/>
              </a:cxn>
            </a:cxnLst>
            <a:rect l="0" t="0" r="r" b="b"/>
            <a:pathLst>
              <a:path w="413" h="355">
                <a:moveTo>
                  <a:pt x="371" y="351"/>
                </a:moveTo>
                <a:lnTo>
                  <a:pt x="345" y="346"/>
                </a:lnTo>
                <a:lnTo>
                  <a:pt x="345" y="355"/>
                </a:lnTo>
                <a:lnTo>
                  <a:pt x="342" y="355"/>
                </a:lnTo>
                <a:lnTo>
                  <a:pt x="310" y="343"/>
                </a:lnTo>
                <a:lnTo>
                  <a:pt x="292" y="338"/>
                </a:lnTo>
                <a:lnTo>
                  <a:pt x="257" y="353"/>
                </a:lnTo>
                <a:lnTo>
                  <a:pt x="253" y="351"/>
                </a:lnTo>
                <a:lnTo>
                  <a:pt x="245" y="333"/>
                </a:lnTo>
                <a:lnTo>
                  <a:pt x="216" y="311"/>
                </a:lnTo>
                <a:lnTo>
                  <a:pt x="203" y="311"/>
                </a:lnTo>
                <a:lnTo>
                  <a:pt x="195" y="301"/>
                </a:lnTo>
                <a:lnTo>
                  <a:pt x="186" y="296"/>
                </a:lnTo>
                <a:lnTo>
                  <a:pt x="170" y="283"/>
                </a:lnTo>
                <a:lnTo>
                  <a:pt x="151" y="259"/>
                </a:lnTo>
                <a:lnTo>
                  <a:pt x="124" y="234"/>
                </a:lnTo>
                <a:lnTo>
                  <a:pt x="119" y="221"/>
                </a:lnTo>
                <a:lnTo>
                  <a:pt x="114" y="214"/>
                </a:lnTo>
                <a:lnTo>
                  <a:pt x="74" y="179"/>
                </a:lnTo>
                <a:lnTo>
                  <a:pt x="59" y="172"/>
                </a:lnTo>
                <a:lnTo>
                  <a:pt x="49" y="169"/>
                </a:lnTo>
                <a:lnTo>
                  <a:pt x="32" y="127"/>
                </a:lnTo>
                <a:lnTo>
                  <a:pt x="17" y="109"/>
                </a:lnTo>
                <a:lnTo>
                  <a:pt x="0" y="102"/>
                </a:lnTo>
                <a:lnTo>
                  <a:pt x="9" y="97"/>
                </a:lnTo>
                <a:lnTo>
                  <a:pt x="14" y="87"/>
                </a:lnTo>
                <a:lnTo>
                  <a:pt x="22" y="85"/>
                </a:lnTo>
                <a:lnTo>
                  <a:pt x="17" y="69"/>
                </a:lnTo>
                <a:lnTo>
                  <a:pt x="19" y="64"/>
                </a:lnTo>
                <a:lnTo>
                  <a:pt x="42" y="55"/>
                </a:lnTo>
                <a:lnTo>
                  <a:pt x="54" y="47"/>
                </a:lnTo>
                <a:lnTo>
                  <a:pt x="57" y="39"/>
                </a:lnTo>
                <a:lnTo>
                  <a:pt x="59" y="22"/>
                </a:lnTo>
                <a:lnTo>
                  <a:pt x="49" y="5"/>
                </a:lnTo>
                <a:lnTo>
                  <a:pt x="51" y="2"/>
                </a:lnTo>
                <a:lnTo>
                  <a:pt x="66" y="0"/>
                </a:lnTo>
                <a:lnTo>
                  <a:pt x="76" y="5"/>
                </a:lnTo>
                <a:lnTo>
                  <a:pt x="81" y="14"/>
                </a:lnTo>
                <a:lnTo>
                  <a:pt x="84" y="22"/>
                </a:lnTo>
                <a:lnTo>
                  <a:pt x="79" y="30"/>
                </a:lnTo>
                <a:lnTo>
                  <a:pt x="79" y="37"/>
                </a:lnTo>
                <a:lnTo>
                  <a:pt x="94" y="47"/>
                </a:lnTo>
                <a:lnTo>
                  <a:pt x="116" y="44"/>
                </a:lnTo>
                <a:lnTo>
                  <a:pt x="128" y="57"/>
                </a:lnTo>
                <a:lnTo>
                  <a:pt x="141" y="77"/>
                </a:lnTo>
                <a:lnTo>
                  <a:pt x="146" y="82"/>
                </a:lnTo>
                <a:lnTo>
                  <a:pt x="153" y="79"/>
                </a:lnTo>
                <a:lnTo>
                  <a:pt x="156" y="87"/>
                </a:lnTo>
                <a:lnTo>
                  <a:pt x="168" y="100"/>
                </a:lnTo>
                <a:lnTo>
                  <a:pt x="181" y="100"/>
                </a:lnTo>
                <a:lnTo>
                  <a:pt x="188" y="85"/>
                </a:lnTo>
                <a:lnTo>
                  <a:pt x="203" y="85"/>
                </a:lnTo>
                <a:lnTo>
                  <a:pt x="208" y="82"/>
                </a:lnTo>
                <a:lnTo>
                  <a:pt x="210" y="74"/>
                </a:lnTo>
                <a:lnTo>
                  <a:pt x="220" y="69"/>
                </a:lnTo>
                <a:lnTo>
                  <a:pt x="230" y="57"/>
                </a:lnTo>
                <a:lnTo>
                  <a:pt x="257" y="52"/>
                </a:lnTo>
                <a:lnTo>
                  <a:pt x="270" y="44"/>
                </a:lnTo>
                <a:lnTo>
                  <a:pt x="280" y="27"/>
                </a:lnTo>
                <a:lnTo>
                  <a:pt x="282" y="30"/>
                </a:lnTo>
                <a:lnTo>
                  <a:pt x="300" y="32"/>
                </a:lnTo>
                <a:lnTo>
                  <a:pt x="305" y="39"/>
                </a:lnTo>
                <a:lnTo>
                  <a:pt x="305" y="42"/>
                </a:lnTo>
                <a:lnTo>
                  <a:pt x="312" y="47"/>
                </a:lnTo>
                <a:lnTo>
                  <a:pt x="312" y="55"/>
                </a:lnTo>
                <a:lnTo>
                  <a:pt x="307" y="60"/>
                </a:lnTo>
                <a:lnTo>
                  <a:pt x="300" y="62"/>
                </a:lnTo>
                <a:lnTo>
                  <a:pt x="278" y="62"/>
                </a:lnTo>
                <a:lnTo>
                  <a:pt x="272" y="69"/>
                </a:lnTo>
                <a:lnTo>
                  <a:pt x="275" y="77"/>
                </a:lnTo>
                <a:lnTo>
                  <a:pt x="272" y="85"/>
                </a:lnTo>
                <a:lnTo>
                  <a:pt x="278" y="115"/>
                </a:lnTo>
                <a:lnTo>
                  <a:pt x="282" y="117"/>
                </a:lnTo>
                <a:lnTo>
                  <a:pt x="287" y="129"/>
                </a:lnTo>
                <a:lnTo>
                  <a:pt x="297" y="136"/>
                </a:lnTo>
                <a:lnTo>
                  <a:pt x="300" y="144"/>
                </a:lnTo>
                <a:lnTo>
                  <a:pt x="290" y="152"/>
                </a:lnTo>
                <a:lnTo>
                  <a:pt x="278" y="154"/>
                </a:lnTo>
                <a:lnTo>
                  <a:pt x="260" y="152"/>
                </a:lnTo>
                <a:lnTo>
                  <a:pt x="253" y="156"/>
                </a:lnTo>
                <a:lnTo>
                  <a:pt x="253" y="166"/>
                </a:lnTo>
                <a:lnTo>
                  <a:pt x="260" y="179"/>
                </a:lnTo>
                <a:lnTo>
                  <a:pt x="272" y="182"/>
                </a:lnTo>
                <a:lnTo>
                  <a:pt x="305" y="201"/>
                </a:lnTo>
                <a:lnTo>
                  <a:pt x="310" y="209"/>
                </a:lnTo>
                <a:lnTo>
                  <a:pt x="310" y="221"/>
                </a:lnTo>
                <a:lnTo>
                  <a:pt x="345" y="239"/>
                </a:lnTo>
                <a:lnTo>
                  <a:pt x="362" y="228"/>
                </a:lnTo>
                <a:lnTo>
                  <a:pt x="377" y="241"/>
                </a:lnTo>
                <a:lnTo>
                  <a:pt x="382" y="241"/>
                </a:lnTo>
                <a:lnTo>
                  <a:pt x="399" y="248"/>
                </a:lnTo>
                <a:lnTo>
                  <a:pt x="402" y="251"/>
                </a:lnTo>
                <a:lnTo>
                  <a:pt x="411" y="266"/>
                </a:lnTo>
                <a:lnTo>
                  <a:pt x="413" y="283"/>
                </a:lnTo>
                <a:lnTo>
                  <a:pt x="409" y="293"/>
                </a:lnTo>
                <a:lnTo>
                  <a:pt x="409" y="303"/>
                </a:lnTo>
                <a:lnTo>
                  <a:pt x="397" y="306"/>
                </a:lnTo>
                <a:lnTo>
                  <a:pt x="395" y="313"/>
                </a:lnTo>
                <a:lnTo>
                  <a:pt x="392" y="331"/>
                </a:lnTo>
                <a:lnTo>
                  <a:pt x="382" y="348"/>
                </a:lnTo>
                <a:lnTo>
                  <a:pt x="377" y="351"/>
                </a:lnTo>
                <a:lnTo>
                  <a:pt x="371" y="351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scene3d>
            <a:camera prst="orthographicFront">
              <a:rot lat="33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5" name="Grafico 54"/>
          <p:cNvGraphicFramePr/>
          <p:nvPr>
            <p:extLst>
              <p:ext uri="{D42A27DB-BD31-4B8C-83A1-F6EECF244321}">
                <p14:modId xmlns:p14="http://schemas.microsoft.com/office/powerpoint/2010/main" val="984442070"/>
              </p:ext>
            </p:extLst>
          </p:nvPr>
        </p:nvGraphicFramePr>
        <p:xfrm>
          <a:off x="349279" y="906723"/>
          <a:ext cx="2033641" cy="1883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6" name="Rectangle 12"/>
          <p:cNvSpPr>
            <a:spLocks noChangeArrowheads="1"/>
          </p:cNvSpPr>
          <p:nvPr/>
        </p:nvSpPr>
        <p:spPr bwMode="auto">
          <a:xfrm rot="19202662">
            <a:off x="-42021" y="2846831"/>
            <a:ext cx="1083118" cy="17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1050" b="1" dirty="0" smtClean="0">
                <a:solidFill>
                  <a:srgbClr val="1F4E79"/>
                </a:solidFill>
                <a:latin typeface="Calibri" pitchFamily="34" charset="0"/>
              </a:rPr>
              <a:t>Caltagirone Ed.</a:t>
            </a:r>
            <a:endParaRPr lang="it-IT" sz="105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57" name="Rectangle 12"/>
          <p:cNvSpPr>
            <a:spLocks noChangeArrowheads="1"/>
          </p:cNvSpPr>
          <p:nvPr/>
        </p:nvSpPr>
        <p:spPr bwMode="auto">
          <a:xfrm rot="19202662">
            <a:off x="763840" y="2674747"/>
            <a:ext cx="1083118" cy="17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1050" b="1" dirty="0" smtClean="0">
                <a:solidFill>
                  <a:srgbClr val="1F4E79"/>
                </a:solidFill>
                <a:latin typeface="Calibri" pitchFamily="34" charset="0"/>
              </a:rPr>
              <a:t>GEDI</a:t>
            </a:r>
            <a:endParaRPr lang="it-IT" sz="105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59" name="Rectangle 12"/>
          <p:cNvSpPr>
            <a:spLocks noChangeArrowheads="1"/>
          </p:cNvSpPr>
          <p:nvPr/>
        </p:nvSpPr>
        <p:spPr bwMode="auto">
          <a:xfrm rot="19202662">
            <a:off x="1328655" y="2636130"/>
            <a:ext cx="1083118" cy="17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1050" b="1" dirty="0" smtClean="0">
                <a:solidFill>
                  <a:srgbClr val="1F4E79"/>
                </a:solidFill>
                <a:latin typeface="Calibri" pitchFamily="34" charset="0"/>
              </a:rPr>
              <a:t>RCS</a:t>
            </a:r>
            <a:endParaRPr lang="it-IT" sz="105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43" name="Freeform 29"/>
          <p:cNvSpPr>
            <a:spLocks/>
          </p:cNvSpPr>
          <p:nvPr/>
        </p:nvSpPr>
        <p:spPr bwMode="auto">
          <a:xfrm>
            <a:off x="3575589" y="1903797"/>
            <a:ext cx="1783707" cy="1245497"/>
          </a:xfrm>
          <a:custGeom>
            <a:avLst/>
            <a:gdLst/>
            <a:ahLst/>
            <a:cxnLst>
              <a:cxn ang="0">
                <a:pos x="317" y="300"/>
              </a:cxn>
              <a:cxn ang="0">
                <a:pos x="289" y="305"/>
              </a:cxn>
              <a:cxn ang="0">
                <a:pos x="267" y="315"/>
              </a:cxn>
              <a:cxn ang="0">
                <a:pos x="227" y="278"/>
              </a:cxn>
              <a:cxn ang="0">
                <a:pos x="201" y="260"/>
              </a:cxn>
              <a:cxn ang="0">
                <a:pos x="199" y="208"/>
              </a:cxn>
              <a:cxn ang="0">
                <a:pos x="176" y="181"/>
              </a:cxn>
              <a:cxn ang="0">
                <a:pos x="106" y="191"/>
              </a:cxn>
              <a:cxn ang="0">
                <a:pos x="96" y="193"/>
              </a:cxn>
              <a:cxn ang="0">
                <a:pos x="109" y="175"/>
              </a:cxn>
              <a:cxn ang="0">
                <a:pos x="106" y="158"/>
              </a:cxn>
              <a:cxn ang="0">
                <a:pos x="91" y="143"/>
              </a:cxn>
              <a:cxn ang="0">
                <a:pos x="61" y="146"/>
              </a:cxn>
              <a:cxn ang="0">
                <a:pos x="51" y="146"/>
              </a:cxn>
              <a:cxn ang="0">
                <a:pos x="21" y="79"/>
              </a:cxn>
              <a:cxn ang="0">
                <a:pos x="0" y="54"/>
              </a:cxn>
              <a:cxn ang="0">
                <a:pos x="11" y="51"/>
              </a:cxn>
              <a:cxn ang="0">
                <a:pos x="24" y="17"/>
              </a:cxn>
              <a:cxn ang="0">
                <a:pos x="38" y="7"/>
              </a:cxn>
              <a:cxn ang="0">
                <a:pos x="56" y="20"/>
              </a:cxn>
              <a:cxn ang="0">
                <a:pos x="63" y="0"/>
              </a:cxn>
              <a:cxn ang="0">
                <a:pos x="98" y="9"/>
              </a:cxn>
              <a:cxn ang="0">
                <a:pos x="121" y="20"/>
              </a:cxn>
              <a:cxn ang="0">
                <a:pos x="144" y="24"/>
              </a:cxn>
              <a:cxn ang="0">
                <a:pos x="179" y="12"/>
              </a:cxn>
              <a:cxn ang="0">
                <a:pos x="204" y="0"/>
              </a:cxn>
              <a:cxn ang="0">
                <a:pos x="221" y="27"/>
              </a:cxn>
              <a:cxn ang="0">
                <a:pos x="242" y="42"/>
              </a:cxn>
              <a:cxn ang="0">
                <a:pos x="247" y="69"/>
              </a:cxn>
              <a:cxn ang="0">
                <a:pos x="280" y="77"/>
              </a:cxn>
              <a:cxn ang="0">
                <a:pos x="302" y="101"/>
              </a:cxn>
              <a:cxn ang="0">
                <a:pos x="289" y="129"/>
              </a:cxn>
              <a:cxn ang="0">
                <a:pos x="270" y="136"/>
              </a:cxn>
              <a:cxn ang="0">
                <a:pos x="287" y="186"/>
              </a:cxn>
              <a:cxn ang="0">
                <a:pos x="314" y="225"/>
              </a:cxn>
              <a:cxn ang="0">
                <a:pos x="342" y="262"/>
              </a:cxn>
              <a:cxn ang="0">
                <a:pos x="324" y="295"/>
              </a:cxn>
              <a:cxn ang="0">
                <a:pos x="324" y="305"/>
              </a:cxn>
            </a:cxnLst>
            <a:rect l="0" t="0" r="r" b="b"/>
            <a:pathLst>
              <a:path w="342" h="317">
                <a:moveTo>
                  <a:pt x="324" y="305"/>
                </a:moveTo>
                <a:lnTo>
                  <a:pt x="317" y="300"/>
                </a:lnTo>
                <a:lnTo>
                  <a:pt x="312" y="297"/>
                </a:lnTo>
                <a:lnTo>
                  <a:pt x="289" y="305"/>
                </a:lnTo>
                <a:lnTo>
                  <a:pt x="277" y="317"/>
                </a:lnTo>
                <a:lnTo>
                  <a:pt x="267" y="315"/>
                </a:lnTo>
                <a:lnTo>
                  <a:pt x="254" y="297"/>
                </a:lnTo>
                <a:lnTo>
                  <a:pt x="227" y="278"/>
                </a:lnTo>
                <a:lnTo>
                  <a:pt x="212" y="272"/>
                </a:lnTo>
                <a:lnTo>
                  <a:pt x="201" y="260"/>
                </a:lnTo>
                <a:lnTo>
                  <a:pt x="204" y="228"/>
                </a:lnTo>
                <a:lnTo>
                  <a:pt x="199" y="208"/>
                </a:lnTo>
                <a:lnTo>
                  <a:pt x="184" y="186"/>
                </a:lnTo>
                <a:lnTo>
                  <a:pt x="176" y="181"/>
                </a:lnTo>
                <a:lnTo>
                  <a:pt x="159" y="178"/>
                </a:lnTo>
                <a:lnTo>
                  <a:pt x="106" y="191"/>
                </a:lnTo>
                <a:lnTo>
                  <a:pt x="98" y="193"/>
                </a:lnTo>
                <a:lnTo>
                  <a:pt x="96" y="193"/>
                </a:lnTo>
                <a:lnTo>
                  <a:pt x="96" y="186"/>
                </a:lnTo>
                <a:lnTo>
                  <a:pt x="109" y="175"/>
                </a:lnTo>
                <a:lnTo>
                  <a:pt x="116" y="163"/>
                </a:lnTo>
                <a:lnTo>
                  <a:pt x="106" y="158"/>
                </a:lnTo>
                <a:lnTo>
                  <a:pt x="98" y="148"/>
                </a:lnTo>
                <a:lnTo>
                  <a:pt x="91" y="143"/>
                </a:lnTo>
                <a:lnTo>
                  <a:pt x="78" y="146"/>
                </a:lnTo>
                <a:lnTo>
                  <a:pt x="61" y="146"/>
                </a:lnTo>
                <a:lnTo>
                  <a:pt x="59" y="148"/>
                </a:lnTo>
                <a:lnTo>
                  <a:pt x="51" y="146"/>
                </a:lnTo>
                <a:lnTo>
                  <a:pt x="38" y="111"/>
                </a:lnTo>
                <a:lnTo>
                  <a:pt x="21" y="79"/>
                </a:lnTo>
                <a:lnTo>
                  <a:pt x="18" y="77"/>
                </a:lnTo>
                <a:lnTo>
                  <a:pt x="0" y="54"/>
                </a:lnTo>
                <a:lnTo>
                  <a:pt x="6" y="54"/>
                </a:lnTo>
                <a:lnTo>
                  <a:pt x="11" y="51"/>
                </a:lnTo>
                <a:lnTo>
                  <a:pt x="21" y="35"/>
                </a:lnTo>
                <a:lnTo>
                  <a:pt x="24" y="17"/>
                </a:lnTo>
                <a:lnTo>
                  <a:pt x="26" y="9"/>
                </a:lnTo>
                <a:lnTo>
                  <a:pt x="38" y="7"/>
                </a:lnTo>
                <a:lnTo>
                  <a:pt x="51" y="20"/>
                </a:lnTo>
                <a:lnTo>
                  <a:pt x="56" y="20"/>
                </a:lnTo>
                <a:lnTo>
                  <a:pt x="56" y="7"/>
                </a:lnTo>
                <a:lnTo>
                  <a:pt x="63" y="0"/>
                </a:lnTo>
                <a:lnTo>
                  <a:pt x="86" y="5"/>
                </a:lnTo>
                <a:lnTo>
                  <a:pt x="98" y="9"/>
                </a:lnTo>
                <a:lnTo>
                  <a:pt x="109" y="12"/>
                </a:lnTo>
                <a:lnTo>
                  <a:pt x="121" y="20"/>
                </a:lnTo>
                <a:lnTo>
                  <a:pt x="141" y="24"/>
                </a:lnTo>
                <a:lnTo>
                  <a:pt x="144" y="24"/>
                </a:lnTo>
                <a:lnTo>
                  <a:pt x="171" y="9"/>
                </a:lnTo>
                <a:lnTo>
                  <a:pt x="179" y="12"/>
                </a:lnTo>
                <a:lnTo>
                  <a:pt x="191" y="7"/>
                </a:lnTo>
                <a:lnTo>
                  <a:pt x="204" y="0"/>
                </a:lnTo>
                <a:lnTo>
                  <a:pt x="221" y="12"/>
                </a:lnTo>
                <a:lnTo>
                  <a:pt x="221" y="27"/>
                </a:lnTo>
                <a:lnTo>
                  <a:pt x="231" y="37"/>
                </a:lnTo>
                <a:lnTo>
                  <a:pt x="242" y="42"/>
                </a:lnTo>
                <a:lnTo>
                  <a:pt x="244" y="49"/>
                </a:lnTo>
                <a:lnTo>
                  <a:pt x="247" y="69"/>
                </a:lnTo>
                <a:lnTo>
                  <a:pt x="257" y="82"/>
                </a:lnTo>
                <a:lnTo>
                  <a:pt x="280" y="77"/>
                </a:lnTo>
                <a:lnTo>
                  <a:pt x="294" y="82"/>
                </a:lnTo>
                <a:lnTo>
                  <a:pt x="302" y="101"/>
                </a:lnTo>
                <a:lnTo>
                  <a:pt x="299" y="114"/>
                </a:lnTo>
                <a:lnTo>
                  <a:pt x="289" y="129"/>
                </a:lnTo>
                <a:lnTo>
                  <a:pt x="277" y="129"/>
                </a:lnTo>
                <a:lnTo>
                  <a:pt x="270" y="136"/>
                </a:lnTo>
                <a:lnTo>
                  <a:pt x="272" y="158"/>
                </a:lnTo>
                <a:lnTo>
                  <a:pt x="287" y="186"/>
                </a:lnTo>
                <a:lnTo>
                  <a:pt x="299" y="196"/>
                </a:lnTo>
                <a:lnTo>
                  <a:pt x="314" y="225"/>
                </a:lnTo>
                <a:lnTo>
                  <a:pt x="329" y="235"/>
                </a:lnTo>
                <a:lnTo>
                  <a:pt x="342" y="262"/>
                </a:lnTo>
                <a:lnTo>
                  <a:pt x="329" y="278"/>
                </a:lnTo>
                <a:lnTo>
                  <a:pt x="324" y="295"/>
                </a:lnTo>
                <a:lnTo>
                  <a:pt x="324" y="297"/>
                </a:lnTo>
                <a:lnTo>
                  <a:pt x="324" y="305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scene3d>
            <a:camera prst="orthographicFront">
              <a:rot lat="33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3" name="Grafico 62"/>
          <p:cNvGraphicFramePr/>
          <p:nvPr>
            <p:extLst>
              <p:ext uri="{D42A27DB-BD31-4B8C-83A1-F6EECF244321}">
                <p14:modId xmlns:p14="http://schemas.microsoft.com/office/powerpoint/2010/main" val="991946381"/>
              </p:ext>
            </p:extLst>
          </p:nvPr>
        </p:nvGraphicFramePr>
        <p:xfrm>
          <a:off x="3491490" y="894058"/>
          <a:ext cx="2053837" cy="1896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4" name="Rectangle 12"/>
          <p:cNvSpPr>
            <a:spLocks noChangeArrowheads="1"/>
          </p:cNvSpPr>
          <p:nvPr/>
        </p:nvSpPr>
        <p:spPr bwMode="auto">
          <a:xfrm rot="19202662">
            <a:off x="3227653" y="2796522"/>
            <a:ext cx="1059358" cy="169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1050" b="1" dirty="0" smtClean="0">
                <a:solidFill>
                  <a:srgbClr val="1F4E79"/>
                </a:solidFill>
                <a:latin typeface="Calibri" pitchFamily="34" charset="0"/>
              </a:rPr>
              <a:t>Caltagirone Ed.</a:t>
            </a:r>
            <a:endParaRPr lang="it-IT" sz="105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65" name="Rectangle 12"/>
          <p:cNvSpPr>
            <a:spLocks noChangeArrowheads="1"/>
          </p:cNvSpPr>
          <p:nvPr/>
        </p:nvSpPr>
        <p:spPr bwMode="auto">
          <a:xfrm rot="19202662">
            <a:off x="3941506" y="2641729"/>
            <a:ext cx="1059358" cy="169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1050" b="1" dirty="0" smtClean="0">
                <a:solidFill>
                  <a:srgbClr val="1F4E79"/>
                </a:solidFill>
                <a:latin typeface="Calibri" pitchFamily="34" charset="0"/>
              </a:rPr>
              <a:t>GEDI</a:t>
            </a:r>
            <a:endParaRPr lang="it-IT" sz="105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67" name="Rectangle 12"/>
          <p:cNvSpPr>
            <a:spLocks noChangeArrowheads="1"/>
          </p:cNvSpPr>
          <p:nvPr/>
        </p:nvSpPr>
        <p:spPr bwMode="auto">
          <a:xfrm rot="19202662">
            <a:off x="4540800" y="2629099"/>
            <a:ext cx="1059358" cy="169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1050" b="1" dirty="0" smtClean="0">
                <a:solidFill>
                  <a:srgbClr val="1F4E79"/>
                </a:solidFill>
                <a:latin typeface="Calibri" pitchFamily="34" charset="0"/>
              </a:rPr>
              <a:t>RCS</a:t>
            </a:r>
            <a:endParaRPr lang="it-IT" sz="105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68" name="Text Box 5"/>
          <p:cNvSpPr txBox="1">
            <a:spLocks noChangeArrowheads="1"/>
          </p:cNvSpPr>
          <p:nvPr/>
        </p:nvSpPr>
        <p:spPr bwMode="auto">
          <a:xfrm>
            <a:off x="1306808" y="1210086"/>
            <a:ext cx="4729046" cy="20774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bIns="0">
            <a:spAutoFit/>
          </a:bodyPr>
          <a:lstStyle/>
          <a:p>
            <a:pPr algn="r" defTabSz="179388" eaLnBrk="0" hangingPunct="0">
              <a:lnSpc>
                <a:spcPct val="75000"/>
              </a:lnSpc>
              <a:spcBef>
                <a:spcPct val="50000"/>
              </a:spcBef>
              <a:buClr>
                <a:srgbClr val="FF0000"/>
              </a:buClr>
            </a:pPr>
            <a:r>
              <a:rPr lang="it-IT" sz="1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CAMPANIA</a:t>
            </a:r>
            <a:endParaRPr lang="it-IT" sz="1200" b="1" i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+mn-cs"/>
            </a:endParaRPr>
          </a:p>
        </p:txBody>
      </p: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3058689" y="6277123"/>
            <a:ext cx="4708311" cy="24763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bIns="0">
            <a:spAutoFit/>
          </a:bodyPr>
          <a:lstStyle/>
          <a:p>
            <a:pPr marL="180975" indent="-180975" algn="just" defTabSz="179388" eaLnBrk="0" hangingPunct="0">
              <a:lnSpc>
                <a:spcPct val="75000"/>
              </a:lnSpc>
              <a:spcBef>
                <a:spcPct val="50000"/>
              </a:spcBef>
              <a:buClr>
                <a:schemeClr val="bg1"/>
              </a:buClr>
            </a:pP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*	</a:t>
            </a:r>
            <a:r>
              <a:rPr lang="it-IT" sz="1050" i="1" dirty="0" err="1">
                <a:solidFill>
                  <a:srgbClr val="1F4E79"/>
                </a:solidFill>
                <a:latin typeface="Calibri" pitchFamily="34" charset="0"/>
              </a:rPr>
              <a:t>Based</a:t>
            </a: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 on </a:t>
            </a:r>
            <a:r>
              <a:rPr lang="it-IT" sz="1050" i="1" dirty="0" err="1">
                <a:solidFill>
                  <a:srgbClr val="1F4E79"/>
                </a:solidFill>
                <a:latin typeface="Calibri" pitchFamily="34" charset="0"/>
              </a:rPr>
              <a:t>Audipress</a:t>
            </a: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 2018/III, </a:t>
            </a:r>
            <a:r>
              <a:rPr lang="it-IT" sz="1050" i="1" dirty="0" err="1">
                <a:solidFill>
                  <a:srgbClr val="1F4E79"/>
                </a:solidFill>
                <a:latin typeface="Calibri" pitchFamily="34" charset="0"/>
              </a:rPr>
              <a:t>average</a:t>
            </a: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1050" i="1" dirty="0" err="1">
                <a:solidFill>
                  <a:srgbClr val="1F4E79"/>
                </a:solidFill>
                <a:latin typeface="Calibri" pitchFamily="34" charset="0"/>
              </a:rPr>
              <a:t>daily</a:t>
            </a: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1050" i="1" dirty="0" err="1">
                <a:solidFill>
                  <a:srgbClr val="1F4E79"/>
                </a:solidFill>
                <a:latin typeface="Calibri" pitchFamily="34" charset="0"/>
              </a:rPr>
              <a:t>readers</a:t>
            </a: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 (</a:t>
            </a:r>
            <a:r>
              <a:rPr lang="it-IT" sz="1050" i="1" dirty="0" err="1">
                <a:solidFill>
                  <a:srgbClr val="1F4E79"/>
                </a:solidFill>
                <a:latin typeface="Calibri" pitchFamily="34" charset="0"/>
              </a:rPr>
              <a:t>papers</a:t>
            </a: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 + replica) </a:t>
            </a:r>
            <a:r>
              <a:rPr lang="it-IT" sz="1050" i="1" dirty="0" err="1">
                <a:solidFill>
                  <a:srgbClr val="1F4E79"/>
                </a:solidFill>
                <a:latin typeface="Calibri" pitchFamily="34" charset="0"/>
              </a:rPr>
              <a:t>excluding</a:t>
            </a: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1050" i="1" dirty="0" err="1">
                <a:solidFill>
                  <a:srgbClr val="1F4E79"/>
                </a:solidFill>
                <a:latin typeface="Calibri" pitchFamily="34" charset="0"/>
              </a:rPr>
              <a:t>specialized</a:t>
            </a: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1050" i="1" dirty="0" err="1">
                <a:solidFill>
                  <a:srgbClr val="1F4E79"/>
                </a:solidFill>
                <a:latin typeface="Calibri" pitchFamily="34" charset="0"/>
              </a:rPr>
              <a:t>newspapers</a:t>
            </a: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 (</a:t>
            </a:r>
            <a:r>
              <a:rPr lang="it-IT" sz="1050" i="1" dirty="0" err="1">
                <a:solidFill>
                  <a:srgbClr val="1F4E79"/>
                </a:solidFill>
                <a:latin typeface="Calibri" pitchFamily="34" charset="0"/>
              </a:rPr>
              <a:t>financial</a:t>
            </a: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 and </a:t>
            </a:r>
            <a:r>
              <a:rPr lang="it-IT" sz="1050" i="1" dirty="0" err="1">
                <a:solidFill>
                  <a:srgbClr val="1F4E79"/>
                </a:solidFill>
                <a:latin typeface="Calibri" pitchFamily="34" charset="0"/>
              </a:rPr>
              <a:t>sports</a:t>
            </a: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) and </a:t>
            </a:r>
            <a:r>
              <a:rPr lang="it-IT" sz="1050" i="1" dirty="0" err="1">
                <a:solidFill>
                  <a:srgbClr val="1F4E79"/>
                </a:solidFill>
                <a:latin typeface="Calibri" pitchFamily="34" charset="0"/>
              </a:rPr>
              <a:t>including</a:t>
            </a: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 free press</a:t>
            </a:r>
          </a:p>
        </p:txBody>
      </p:sp>
      <p:sp>
        <p:nvSpPr>
          <p:cNvPr id="74" name="Text Box 5"/>
          <p:cNvSpPr txBox="1">
            <a:spLocks noChangeArrowheads="1"/>
          </p:cNvSpPr>
          <p:nvPr/>
        </p:nvSpPr>
        <p:spPr bwMode="auto">
          <a:xfrm>
            <a:off x="4210111" y="1210086"/>
            <a:ext cx="4729046" cy="20774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bIns="0">
            <a:spAutoFit/>
          </a:bodyPr>
          <a:lstStyle/>
          <a:p>
            <a:pPr algn="r" defTabSz="179388" eaLnBrk="0" hangingPunct="0">
              <a:lnSpc>
                <a:spcPct val="75000"/>
              </a:lnSpc>
              <a:spcBef>
                <a:spcPct val="50000"/>
              </a:spcBef>
              <a:buClr>
                <a:srgbClr val="FF0000"/>
              </a:buClr>
            </a:pPr>
            <a:r>
              <a:rPr lang="it-IT" sz="1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MARCHE</a:t>
            </a:r>
            <a:endParaRPr lang="it-IT" sz="1200" b="1" i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+mn-cs"/>
            </a:endParaRPr>
          </a:p>
        </p:txBody>
      </p:sp>
      <p:sp>
        <p:nvSpPr>
          <p:cNvPr id="36" name="Freeform 15"/>
          <p:cNvSpPr>
            <a:spLocks/>
          </p:cNvSpPr>
          <p:nvPr/>
        </p:nvSpPr>
        <p:spPr bwMode="auto">
          <a:xfrm>
            <a:off x="6514274" y="2136062"/>
            <a:ext cx="1986154" cy="1013232"/>
          </a:xfrm>
          <a:custGeom>
            <a:avLst/>
            <a:gdLst/>
            <a:ahLst/>
            <a:cxnLst>
              <a:cxn ang="0">
                <a:pos x="119" y="5"/>
              </a:cxn>
              <a:cxn ang="0">
                <a:pos x="186" y="61"/>
              </a:cxn>
              <a:cxn ang="0">
                <a:pos x="226" y="73"/>
              </a:cxn>
              <a:cxn ang="0">
                <a:pos x="239" y="83"/>
              </a:cxn>
              <a:cxn ang="0">
                <a:pos x="253" y="133"/>
              </a:cxn>
              <a:cxn ang="0">
                <a:pos x="288" y="232"/>
              </a:cxn>
              <a:cxn ang="0">
                <a:pos x="253" y="242"/>
              </a:cxn>
              <a:cxn ang="0">
                <a:pos x="228" y="252"/>
              </a:cxn>
              <a:cxn ang="0">
                <a:pos x="213" y="269"/>
              </a:cxn>
              <a:cxn ang="0">
                <a:pos x="199" y="279"/>
              </a:cxn>
              <a:cxn ang="0">
                <a:pos x="176" y="269"/>
              </a:cxn>
              <a:cxn ang="0">
                <a:pos x="169" y="262"/>
              </a:cxn>
              <a:cxn ang="0">
                <a:pos x="179" y="245"/>
              </a:cxn>
              <a:cxn ang="0">
                <a:pos x="158" y="242"/>
              </a:cxn>
              <a:cxn ang="0">
                <a:pos x="141" y="225"/>
              </a:cxn>
              <a:cxn ang="0">
                <a:pos x="126" y="217"/>
              </a:cxn>
              <a:cxn ang="0">
                <a:pos x="119" y="182"/>
              </a:cxn>
              <a:cxn ang="0">
                <a:pos x="107" y="130"/>
              </a:cxn>
              <a:cxn ang="0">
                <a:pos x="104" y="111"/>
              </a:cxn>
              <a:cxn ang="0">
                <a:pos x="81" y="115"/>
              </a:cxn>
              <a:cxn ang="0">
                <a:pos x="49" y="90"/>
              </a:cxn>
              <a:cxn ang="0">
                <a:pos x="39" y="88"/>
              </a:cxn>
              <a:cxn ang="0">
                <a:pos x="42" y="78"/>
              </a:cxn>
              <a:cxn ang="0">
                <a:pos x="20" y="78"/>
              </a:cxn>
              <a:cxn ang="0">
                <a:pos x="15" y="68"/>
              </a:cxn>
              <a:cxn ang="0">
                <a:pos x="34" y="55"/>
              </a:cxn>
              <a:cxn ang="0">
                <a:pos x="27" y="43"/>
              </a:cxn>
              <a:cxn ang="0">
                <a:pos x="12" y="46"/>
              </a:cxn>
              <a:cxn ang="0">
                <a:pos x="10" y="20"/>
              </a:cxn>
              <a:cxn ang="0">
                <a:pos x="20" y="8"/>
              </a:cxn>
              <a:cxn ang="0">
                <a:pos x="52" y="0"/>
              </a:cxn>
              <a:cxn ang="0">
                <a:pos x="69" y="18"/>
              </a:cxn>
              <a:cxn ang="0">
                <a:pos x="84" y="26"/>
              </a:cxn>
              <a:cxn ang="0">
                <a:pos x="102" y="13"/>
              </a:cxn>
            </a:cxnLst>
            <a:rect l="0" t="0" r="r" b="b"/>
            <a:pathLst>
              <a:path w="288" h="279">
                <a:moveTo>
                  <a:pt x="104" y="0"/>
                </a:moveTo>
                <a:lnTo>
                  <a:pt x="119" y="5"/>
                </a:lnTo>
                <a:lnTo>
                  <a:pt x="146" y="26"/>
                </a:lnTo>
                <a:lnTo>
                  <a:pt x="186" y="61"/>
                </a:lnTo>
                <a:lnTo>
                  <a:pt x="213" y="73"/>
                </a:lnTo>
                <a:lnTo>
                  <a:pt x="226" y="73"/>
                </a:lnTo>
                <a:lnTo>
                  <a:pt x="231" y="76"/>
                </a:lnTo>
                <a:lnTo>
                  <a:pt x="239" y="83"/>
                </a:lnTo>
                <a:lnTo>
                  <a:pt x="248" y="107"/>
                </a:lnTo>
                <a:lnTo>
                  <a:pt x="253" y="133"/>
                </a:lnTo>
                <a:lnTo>
                  <a:pt x="276" y="189"/>
                </a:lnTo>
                <a:lnTo>
                  <a:pt x="288" y="232"/>
                </a:lnTo>
                <a:lnTo>
                  <a:pt x="276" y="240"/>
                </a:lnTo>
                <a:lnTo>
                  <a:pt x="253" y="242"/>
                </a:lnTo>
                <a:lnTo>
                  <a:pt x="246" y="249"/>
                </a:lnTo>
                <a:lnTo>
                  <a:pt x="228" y="252"/>
                </a:lnTo>
                <a:lnTo>
                  <a:pt x="218" y="267"/>
                </a:lnTo>
                <a:lnTo>
                  <a:pt x="213" y="269"/>
                </a:lnTo>
                <a:lnTo>
                  <a:pt x="206" y="279"/>
                </a:lnTo>
                <a:lnTo>
                  <a:pt x="199" y="279"/>
                </a:lnTo>
                <a:lnTo>
                  <a:pt x="193" y="272"/>
                </a:lnTo>
                <a:lnTo>
                  <a:pt x="176" y="269"/>
                </a:lnTo>
                <a:lnTo>
                  <a:pt x="174" y="267"/>
                </a:lnTo>
                <a:lnTo>
                  <a:pt x="169" y="262"/>
                </a:lnTo>
                <a:lnTo>
                  <a:pt x="176" y="252"/>
                </a:lnTo>
                <a:lnTo>
                  <a:pt x="179" y="245"/>
                </a:lnTo>
                <a:lnTo>
                  <a:pt x="172" y="242"/>
                </a:lnTo>
                <a:lnTo>
                  <a:pt x="158" y="242"/>
                </a:lnTo>
                <a:lnTo>
                  <a:pt x="151" y="232"/>
                </a:lnTo>
                <a:lnTo>
                  <a:pt x="141" y="225"/>
                </a:lnTo>
                <a:lnTo>
                  <a:pt x="136" y="232"/>
                </a:lnTo>
                <a:lnTo>
                  <a:pt x="126" y="217"/>
                </a:lnTo>
                <a:lnTo>
                  <a:pt x="126" y="199"/>
                </a:lnTo>
                <a:lnTo>
                  <a:pt x="119" y="182"/>
                </a:lnTo>
                <a:lnTo>
                  <a:pt x="116" y="155"/>
                </a:lnTo>
                <a:lnTo>
                  <a:pt x="107" y="130"/>
                </a:lnTo>
                <a:lnTo>
                  <a:pt x="109" y="118"/>
                </a:lnTo>
                <a:lnTo>
                  <a:pt x="104" y="111"/>
                </a:lnTo>
                <a:lnTo>
                  <a:pt x="102" y="111"/>
                </a:lnTo>
                <a:lnTo>
                  <a:pt x="81" y="115"/>
                </a:lnTo>
                <a:lnTo>
                  <a:pt x="62" y="96"/>
                </a:lnTo>
                <a:lnTo>
                  <a:pt x="49" y="90"/>
                </a:lnTo>
                <a:lnTo>
                  <a:pt x="39" y="93"/>
                </a:lnTo>
                <a:lnTo>
                  <a:pt x="39" y="88"/>
                </a:lnTo>
                <a:lnTo>
                  <a:pt x="45" y="80"/>
                </a:lnTo>
                <a:lnTo>
                  <a:pt x="42" y="78"/>
                </a:lnTo>
                <a:lnTo>
                  <a:pt x="30" y="80"/>
                </a:lnTo>
                <a:lnTo>
                  <a:pt x="20" y="78"/>
                </a:lnTo>
                <a:lnTo>
                  <a:pt x="15" y="73"/>
                </a:lnTo>
                <a:lnTo>
                  <a:pt x="15" y="68"/>
                </a:lnTo>
                <a:lnTo>
                  <a:pt x="27" y="55"/>
                </a:lnTo>
                <a:lnTo>
                  <a:pt x="34" y="55"/>
                </a:lnTo>
                <a:lnTo>
                  <a:pt x="37" y="53"/>
                </a:lnTo>
                <a:lnTo>
                  <a:pt x="27" y="43"/>
                </a:lnTo>
                <a:lnTo>
                  <a:pt x="20" y="38"/>
                </a:lnTo>
                <a:lnTo>
                  <a:pt x="12" y="46"/>
                </a:lnTo>
                <a:lnTo>
                  <a:pt x="0" y="38"/>
                </a:lnTo>
                <a:lnTo>
                  <a:pt x="10" y="20"/>
                </a:lnTo>
                <a:lnTo>
                  <a:pt x="12" y="8"/>
                </a:lnTo>
                <a:lnTo>
                  <a:pt x="20" y="8"/>
                </a:lnTo>
                <a:lnTo>
                  <a:pt x="30" y="0"/>
                </a:lnTo>
                <a:lnTo>
                  <a:pt x="52" y="0"/>
                </a:lnTo>
                <a:lnTo>
                  <a:pt x="67" y="13"/>
                </a:lnTo>
                <a:lnTo>
                  <a:pt x="69" y="18"/>
                </a:lnTo>
                <a:lnTo>
                  <a:pt x="79" y="20"/>
                </a:lnTo>
                <a:lnTo>
                  <a:pt x="84" y="26"/>
                </a:lnTo>
                <a:lnTo>
                  <a:pt x="89" y="26"/>
                </a:lnTo>
                <a:lnTo>
                  <a:pt x="102" y="13"/>
                </a:lnTo>
                <a:lnTo>
                  <a:pt x="104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scene3d>
            <a:camera prst="orthographicFront">
              <a:rot lat="33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0" name="Grafico 69"/>
          <p:cNvGraphicFramePr/>
          <p:nvPr>
            <p:extLst>
              <p:ext uri="{D42A27DB-BD31-4B8C-83A1-F6EECF244321}">
                <p14:modId xmlns:p14="http://schemas.microsoft.com/office/powerpoint/2010/main" val="2759644822"/>
              </p:ext>
            </p:extLst>
          </p:nvPr>
        </p:nvGraphicFramePr>
        <p:xfrm>
          <a:off x="6623028" y="864074"/>
          <a:ext cx="1985827" cy="1926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1" name="Rectangle 12"/>
          <p:cNvSpPr>
            <a:spLocks noChangeArrowheads="1"/>
          </p:cNvSpPr>
          <p:nvPr/>
        </p:nvSpPr>
        <p:spPr bwMode="auto">
          <a:xfrm rot="19202662">
            <a:off x="6323837" y="2802339"/>
            <a:ext cx="1083118" cy="17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1050" b="1" dirty="0" smtClean="0">
                <a:solidFill>
                  <a:srgbClr val="1F4E79"/>
                </a:solidFill>
                <a:latin typeface="Calibri" pitchFamily="34" charset="0"/>
              </a:rPr>
              <a:t>Caltagirone Ed.</a:t>
            </a:r>
            <a:endParaRPr lang="it-IT" sz="105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73" name="Rectangle 12"/>
          <p:cNvSpPr>
            <a:spLocks noChangeArrowheads="1"/>
          </p:cNvSpPr>
          <p:nvPr/>
        </p:nvSpPr>
        <p:spPr bwMode="auto">
          <a:xfrm rot="19202662">
            <a:off x="6876479" y="2783089"/>
            <a:ext cx="1083118" cy="17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1050" b="1" dirty="0" smtClean="0">
                <a:solidFill>
                  <a:srgbClr val="1F4E79"/>
                </a:solidFill>
                <a:latin typeface="Calibri" pitchFamily="34" charset="0"/>
              </a:rPr>
              <a:t>Poligrafici Ed.</a:t>
            </a:r>
            <a:endParaRPr lang="it-IT" sz="105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49" name="Rectangle 12"/>
          <p:cNvSpPr>
            <a:spLocks noChangeArrowheads="1"/>
          </p:cNvSpPr>
          <p:nvPr/>
        </p:nvSpPr>
        <p:spPr bwMode="auto">
          <a:xfrm rot="19202662">
            <a:off x="7558677" y="2634903"/>
            <a:ext cx="1083118" cy="17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1050" b="1" dirty="0" smtClean="0">
                <a:solidFill>
                  <a:srgbClr val="1F4E79"/>
                </a:solidFill>
                <a:latin typeface="Calibri" pitchFamily="34" charset="0"/>
              </a:rPr>
              <a:t>RCS</a:t>
            </a:r>
            <a:endParaRPr lang="it-IT" sz="105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grpSp>
        <p:nvGrpSpPr>
          <p:cNvPr id="3" name="Gruppo 2"/>
          <p:cNvGrpSpPr/>
          <p:nvPr/>
        </p:nvGrpSpPr>
        <p:grpSpPr>
          <a:xfrm>
            <a:off x="6225825" y="3518664"/>
            <a:ext cx="2563052" cy="2178705"/>
            <a:chOff x="169079" y="3550066"/>
            <a:chExt cx="2563052" cy="2178705"/>
          </a:xfrm>
        </p:grpSpPr>
        <p:grpSp>
          <p:nvGrpSpPr>
            <p:cNvPr id="50" name="Gruppo 49"/>
            <p:cNvGrpSpPr/>
            <p:nvPr/>
          </p:nvGrpSpPr>
          <p:grpSpPr>
            <a:xfrm>
              <a:off x="497806" y="4911793"/>
              <a:ext cx="1731238" cy="793969"/>
              <a:chOff x="-564411" y="3126976"/>
              <a:chExt cx="1515902" cy="590710"/>
            </a:xfrm>
            <a:solidFill>
              <a:srgbClr val="A0A0A0"/>
            </a:solidFill>
          </p:grpSpPr>
          <p:sp>
            <p:nvSpPr>
              <p:cNvPr id="51" name="Freeform 17"/>
              <p:cNvSpPr>
                <a:spLocks/>
              </p:cNvSpPr>
              <p:nvPr/>
            </p:nvSpPr>
            <p:spPr bwMode="auto">
              <a:xfrm>
                <a:off x="-564411" y="3126976"/>
                <a:ext cx="624003" cy="380441"/>
              </a:xfrm>
              <a:custGeom>
                <a:avLst/>
                <a:gdLst/>
                <a:ahLst/>
                <a:cxnLst>
                  <a:cxn ang="0">
                    <a:pos x="206" y="209"/>
                  </a:cxn>
                  <a:cxn ang="0">
                    <a:pos x="166" y="222"/>
                  </a:cxn>
                  <a:cxn ang="0">
                    <a:pos x="146" y="239"/>
                  </a:cxn>
                  <a:cxn ang="0">
                    <a:pos x="138" y="250"/>
                  </a:cxn>
                  <a:cxn ang="0">
                    <a:pos x="116" y="265"/>
                  </a:cxn>
                  <a:cxn ang="0">
                    <a:pos x="91" y="252"/>
                  </a:cxn>
                  <a:cxn ang="0">
                    <a:pos x="81" y="247"/>
                  </a:cxn>
                  <a:cxn ang="0">
                    <a:pos x="63" y="222"/>
                  </a:cxn>
                  <a:cxn ang="0">
                    <a:pos x="28" y="211"/>
                  </a:cxn>
                  <a:cxn ang="0">
                    <a:pos x="13" y="194"/>
                  </a:cxn>
                  <a:cxn ang="0">
                    <a:pos x="15" y="178"/>
                  </a:cxn>
                  <a:cxn ang="0">
                    <a:pos x="0" y="164"/>
                  </a:cxn>
                  <a:cxn ang="0">
                    <a:pos x="10" y="141"/>
                  </a:cxn>
                  <a:cxn ang="0">
                    <a:pos x="10" y="101"/>
                  </a:cxn>
                  <a:cxn ang="0">
                    <a:pos x="30" y="76"/>
                  </a:cxn>
                  <a:cxn ang="0">
                    <a:pos x="56" y="63"/>
                  </a:cxn>
                  <a:cxn ang="0">
                    <a:pos x="33" y="36"/>
                  </a:cxn>
                  <a:cxn ang="0">
                    <a:pos x="38" y="20"/>
                  </a:cxn>
                  <a:cxn ang="0">
                    <a:pos x="48" y="10"/>
                  </a:cxn>
                  <a:cxn ang="0">
                    <a:pos x="60" y="0"/>
                  </a:cxn>
                  <a:cxn ang="0">
                    <a:pos x="83" y="0"/>
                  </a:cxn>
                  <a:cxn ang="0">
                    <a:pos x="81" y="10"/>
                  </a:cxn>
                  <a:cxn ang="0">
                    <a:pos x="91" y="13"/>
                  </a:cxn>
                  <a:cxn ang="0">
                    <a:pos x="123" y="38"/>
                  </a:cxn>
                  <a:cxn ang="0">
                    <a:pos x="146" y="33"/>
                  </a:cxn>
                  <a:cxn ang="0">
                    <a:pos x="149" y="53"/>
                  </a:cxn>
                  <a:cxn ang="0">
                    <a:pos x="161" y="106"/>
                  </a:cxn>
                  <a:cxn ang="0">
                    <a:pos x="169" y="141"/>
                  </a:cxn>
                  <a:cxn ang="0">
                    <a:pos x="184" y="149"/>
                  </a:cxn>
                  <a:cxn ang="0">
                    <a:pos x="201" y="166"/>
                  </a:cxn>
                  <a:cxn ang="0">
                    <a:pos x="221" y="169"/>
                  </a:cxn>
                  <a:cxn ang="0">
                    <a:pos x="211" y="187"/>
                  </a:cxn>
                </a:cxnLst>
                <a:rect l="0" t="0" r="r" b="b"/>
                <a:pathLst>
                  <a:path w="221" h="265">
                    <a:moveTo>
                      <a:pt x="216" y="192"/>
                    </a:moveTo>
                    <a:lnTo>
                      <a:pt x="206" y="209"/>
                    </a:lnTo>
                    <a:lnTo>
                      <a:pt x="193" y="217"/>
                    </a:lnTo>
                    <a:lnTo>
                      <a:pt x="166" y="222"/>
                    </a:lnTo>
                    <a:lnTo>
                      <a:pt x="156" y="234"/>
                    </a:lnTo>
                    <a:lnTo>
                      <a:pt x="146" y="239"/>
                    </a:lnTo>
                    <a:lnTo>
                      <a:pt x="143" y="247"/>
                    </a:lnTo>
                    <a:lnTo>
                      <a:pt x="138" y="250"/>
                    </a:lnTo>
                    <a:lnTo>
                      <a:pt x="123" y="250"/>
                    </a:lnTo>
                    <a:lnTo>
                      <a:pt x="116" y="265"/>
                    </a:lnTo>
                    <a:lnTo>
                      <a:pt x="103" y="265"/>
                    </a:lnTo>
                    <a:lnTo>
                      <a:pt x="91" y="252"/>
                    </a:lnTo>
                    <a:lnTo>
                      <a:pt x="88" y="244"/>
                    </a:lnTo>
                    <a:lnTo>
                      <a:pt x="81" y="247"/>
                    </a:lnTo>
                    <a:lnTo>
                      <a:pt x="75" y="242"/>
                    </a:lnTo>
                    <a:lnTo>
                      <a:pt x="63" y="222"/>
                    </a:lnTo>
                    <a:lnTo>
                      <a:pt x="51" y="209"/>
                    </a:lnTo>
                    <a:lnTo>
                      <a:pt x="28" y="211"/>
                    </a:lnTo>
                    <a:lnTo>
                      <a:pt x="13" y="201"/>
                    </a:lnTo>
                    <a:lnTo>
                      <a:pt x="13" y="194"/>
                    </a:lnTo>
                    <a:lnTo>
                      <a:pt x="18" y="187"/>
                    </a:lnTo>
                    <a:lnTo>
                      <a:pt x="15" y="178"/>
                    </a:lnTo>
                    <a:lnTo>
                      <a:pt x="10" y="169"/>
                    </a:lnTo>
                    <a:lnTo>
                      <a:pt x="0" y="164"/>
                    </a:lnTo>
                    <a:lnTo>
                      <a:pt x="10" y="154"/>
                    </a:lnTo>
                    <a:lnTo>
                      <a:pt x="10" y="141"/>
                    </a:lnTo>
                    <a:lnTo>
                      <a:pt x="15" y="131"/>
                    </a:lnTo>
                    <a:lnTo>
                      <a:pt x="10" y="101"/>
                    </a:lnTo>
                    <a:lnTo>
                      <a:pt x="26" y="86"/>
                    </a:lnTo>
                    <a:lnTo>
                      <a:pt x="30" y="76"/>
                    </a:lnTo>
                    <a:lnTo>
                      <a:pt x="58" y="66"/>
                    </a:lnTo>
                    <a:lnTo>
                      <a:pt x="56" y="63"/>
                    </a:lnTo>
                    <a:lnTo>
                      <a:pt x="45" y="63"/>
                    </a:lnTo>
                    <a:lnTo>
                      <a:pt x="33" y="36"/>
                    </a:lnTo>
                    <a:lnTo>
                      <a:pt x="33" y="30"/>
                    </a:lnTo>
                    <a:lnTo>
                      <a:pt x="38" y="20"/>
                    </a:lnTo>
                    <a:lnTo>
                      <a:pt x="38" y="13"/>
                    </a:lnTo>
                    <a:lnTo>
                      <a:pt x="48" y="10"/>
                    </a:lnTo>
                    <a:lnTo>
                      <a:pt x="53" y="5"/>
                    </a:lnTo>
                    <a:lnTo>
                      <a:pt x="60" y="0"/>
                    </a:lnTo>
                    <a:lnTo>
                      <a:pt x="70" y="3"/>
                    </a:lnTo>
                    <a:lnTo>
                      <a:pt x="83" y="0"/>
                    </a:lnTo>
                    <a:lnTo>
                      <a:pt x="86" y="3"/>
                    </a:lnTo>
                    <a:lnTo>
                      <a:pt x="81" y="10"/>
                    </a:lnTo>
                    <a:lnTo>
                      <a:pt x="81" y="15"/>
                    </a:lnTo>
                    <a:lnTo>
                      <a:pt x="91" y="13"/>
                    </a:lnTo>
                    <a:lnTo>
                      <a:pt x="103" y="18"/>
                    </a:lnTo>
                    <a:lnTo>
                      <a:pt x="123" y="38"/>
                    </a:lnTo>
                    <a:lnTo>
                      <a:pt x="143" y="33"/>
                    </a:lnTo>
                    <a:lnTo>
                      <a:pt x="146" y="33"/>
                    </a:lnTo>
                    <a:lnTo>
                      <a:pt x="151" y="41"/>
                    </a:lnTo>
                    <a:lnTo>
                      <a:pt x="149" y="53"/>
                    </a:lnTo>
                    <a:lnTo>
                      <a:pt x="158" y="78"/>
                    </a:lnTo>
                    <a:lnTo>
                      <a:pt x="161" y="106"/>
                    </a:lnTo>
                    <a:lnTo>
                      <a:pt x="169" y="123"/>
                    </a:lnTo>
                    <a:lnTo>
                      <a:pt x="169" y="141"/>
                    </a:lnTo>
                    <a:lnTo>
                      <a:pt x="179" y="156"/>
                    </a:lnTo>
                    <a:lnTo>
                      <a:pt x="184" y="149"/>
                    </a:lnTo>
                    <a:lnTo>
                      <a:pt x="193" y="156"/>
                    </a:lnTo>
                    <a:lnTo>
                      <a:pt x="201" y="166"/>
                    </a:lnTo>
                    <a:lnTo>
                      <a:pt x="214" y="166"/>
                    </a:lnTo>
                    <a:lnTo>
                      <a:pt x="221" y="169"/>
                    </a:lnTo>
                    <a:lnTo>
                      <a:pt x="219" y="176"/>
                    </a:lnTo>
                    <a:lnTo>
                      <a:pt x="211" y="187"/>
                    </a:lnTo>
                    <a:lnTo>
                      <a:pt x="216" y="192"/>
                    </a:lnTo>
                    <a:close/>
                  </a:path>
                </a:pathLst>
              </a:custGeom>
              <a:grpFill/>
              <a:ln w="9525">
                <a:solidFill>
                  <a:schemeClr val="bg2">
                    <a:lumMod val="90000"/>
                  </a:schemeClr>
                </a:solidFill>
                <a:round/>
                <a:headEnd/>
                <a:tailEnd/>
              </a:ln>
              <a:effectLst/>
              <a:scene3d>
                <a:camera prst="orthographicFront">
                  <a:rot lat="2700000" lon="0" rev="0"/>
                </a:camera>
                <a:lightRig rig="threePt" dir="t"/>
              </a:scene3d>
            </p:spPr>
            <p:txBody>
              <a:bodyPr/>
              <a:lstStyle/>
              <a:p>
                <a:endParaRPr lang="it-IT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" name="Freeform 35"/>
              <p:cNvSpPr>
                <a:spLocks/>
              </p:cNvSpPr>
              <p:nvPr/>
            </p:nvSpPr>
            <p:spPr bwMode="auto">
              <a:xfrm>
                <a:off x="-12077" y="3289697"/>
                <a:ext cx="787765" cy="379002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148" y="28"/>
                  </a:cxn>
                  <a:cxn ang="0">
                    <a:pos x="158" y="53"/>
                  </a:cxn>
                  <a:cxn ang="0">
                    <a:pos x="180" y="85"/>
                  </a:cxn>
                  <a:cxn ang="0">
                    <a:pos x="197" y="103"/>
                  </a:cxn>
                  <a:cxn ang="0">
                    <a:pos x="215" y="111"/>
                  </a:cxn>
                  <a:cxn ang="0">
                    <a:pos x="232" y="129"/>
                  </a:cxn>
                  <a:cxn ang="0">
                    <a:pos x="240" y="141"/>
                  </a:cxn>
                  <a:cxn ang="0">
                    <a:pos x="270" y="157"/>
                  </a:cxn>
                  <a:cxn ang="0">
                    <a:pos x="272" y="169"/>
                  </a:cxn>
                  <a:cxn ang="0">
                    <a:pos x="279" y="176"/>
                  </a:cxn>
                  <a:cxn ang="0">
                    <a:pos x="272" y="194"/>
                  </a:cxn>
                  <a:cxn ang="0">
                    <a:pos x="264" y="201"/>
                  </a:cxn>
                  <a:cxn ang="0">
                    <a:pos x="240" y="239"/>
                  </a:cxn>
                  <a:cxn ang="0">
                    <a:pos x="232" y="245"/>
                  </a:cxn>
                  <a:cxn ang="0">
                    <a:pos x="222" y="222"/>
                  </a:cxn>
                  <a:cxn ang="0">
                    <a:pos x="200" y="222"/>
                  </a:cxn>
                  <a:cxn ang="0">
                    <a:pos x="183" y="239"/>
                  </a:cxn>
                  <a:cxn ang="0">
                    <a:pos x="185" y="245"/>
                  </a:cxn>
                  <a:cxn ang="0">
                    <a:pos x="183" y="250"/>
                  </a:cxn>
                  <a:cxn ang="0">
                    <a:pos x="173" y="255"/>
                  </a:cxn>
                  <a:cxn ang="0">
                    <a:pos x="163" y="264"/>
                  </a:cxn>
                  <a:cxn ang="0">
                    <a:pos x="148" y="262"/>
                  </a:cxn>
                  <a:cxn ang="0">
                    <a:pos x="146" y="260"/>
                  </a:cxn>
                  <a:cxn ang="0">
                    <a:pos x="128" y="252"/>
                  </a:cxn>
                  <a:cxn ang="0">
                    <a:pos x="123" y="252"/>
                  </a:cxn>
                  <a:cxn ang="0">
                    <a:pos x="109" y="239"/>
                  </a:cxn>
                  <a:cxn ang="0">
                    <a:pos x="91" y="250"/>
                  </a:cxn>
                  <a:cxn ang="0">
                    <a:pos x="57" y="232"/>
                  </a:cxn>
                  <a:cxn ang="0">
                    <a:pos x="57" y="219"/>
                  </a:cxn>
                  <a:cxn ang="0">
                    <a:pos x="52" y="212"/>
                  </a:cxn>
                  <a:cxn ang="0">
                    <a:pos x="20" y="192"/>
                  </a:cxn>
                  <a:cxn ang="0">
                    <a:pos x="7" y="189"/>
                  </a:cxn>
                  <a:cxn ang="0">
                    <a:pos x="0" y="176"/>
                  </a:cxn>
                  <a:cxn ang="0">
                    <a:pos x="0" y="166"/>
                  </a:cxn>
                  <a:cxn ang="0">
                    <a:pos x="7" y="162"/>
                  </a:cxn>
                  <a:cxn ang="0">
                    <a:pos x="25" y="164"/>
                  </a:cxn>
                  <a:cxn ang="0">
                    <a:pos x="37" y="162"/>
                  </a:cxn>
                  <a:cxn ang="0">
                    <a:pos x="47" y="154"/>
                  </a:cxn>
                  <a:cxn ang="0">
                    <a:pos x="44" y="146"/>
                  </a:cxn>
                  <a:cxn ang="0">
                    <a:pos x="34" y="138"/>
                  </a:cxn>
                  <a:cxn ang="0">
                    <a:pos x="29" y="126"/>
                  </a:cxn>
                  <a:cxn ang="0">
                    <a:pos x="25" y="124"/>
                  </a:cxn>
                  <a:cxn ang="0">
                    <a:pos x="20" y="94"/>
                  </a:cxn>
                  <a:cxn ang="0">
                    <a:pos x="22" y="85"/>
                  </a:cxn>
                  <a:cxn ang="0">
                    <a:pos x="20" y="78"/>
                  </a:cxn>
                  <a:cxn ang="0">
                    <a:pos x="25" y="70"/>
                  </a:cxn>
                  <a:cxn ang="0">
                    <a:pos x="47" y="70"/>
                  </a:cxn>
                  <a:cxn ang="0">
                    <a:pos x="54" y="68"/>
                  </a:cxn>
                  <a:cxn ang="0">
                    <a:pos x="59" y="64"/>
                  </a:cxn>
                  <a:cxn ang="0">
                    <a:pos x="59" y="55"/>
                  </a:cxn>
                  <a:cxn ang="0">
                    <a:pos x="52" y="50"/>
                  </a:cxn>
                  <a:cxn ang="0">
                    <a:pos x="52" y="48"/>
                  </a:cxn>
                  <a:cxn ang="0">
                    <a:pos x="59" y="48"/>
                  </a:cxn>
                  <a:cxn ang="0">
                    <a:pos x="66" y="38"/>
                  </a:cxn>
                  <a:cxn ang="0">
                    <a:pos x="71" y="36"/>
                  </a:cxn>
                  <a:cxn ang="0">
                    <a:pos x="81" y="20"/>
                  </a:cxn>
                  <a:cxn ang="0">
                    <a:pos x="99" y="18"/>
                  </a:cxn>
                  <a:cxn ang="0">
                    <a:pos x="106" y="10"/>
                  </a:cxn>
                  <a:cxn ang="0">
                    <a:pos x="128" y="8"/>
                  </a:cxn>
                  <a:cxn ang="0">
                    <a:pos x="141" y="0"/>
                  </a:cxn>
                </a:cxnLst>
                <a:rect l="0" t="0" r="r" b="b"/>
                <a:pathLst>
                  <a:path w="279" h="264">
                    <a:moveTo>
                      <a:pt x="141" y="0"/>
                    </a:moveTo>
                    <a:lnTo>
                      <a:pt x="148" y="28"/>
                    </a:lnTo>
                    <a:lnTo>
                      <a:pt x="158" y="53"/>
                    </a:lnTo>
                    <a:lnTo>
                      <a:pt x="180" y="85"/>
                    </a:lnTo>
                    <a:lnTo>
                      <a:pt x="197" y="103"/>
                    </a:lnTo>
                    <a:lnTo>
                      <a:pt x="215" y="111"/>
                    </a:lnTo>
                    <a:lnTo>
                      <a:pt x="232" y="129"/>
                    </a:lnTo>
                    <a:lnTo>
                      <a:pt x="240" y="141"/>
                    </a:lnTo>
                    <a:lnTo>
                      <a:pt x="270" y="157"/>
                    </a:lnTo>
                    <a:lnTo>
                      <a:pt x="272" y="169"/>
                    </a:lnTo>
                    <a:lnTo>
                      <a:pt x="279" y="176"/>
                    </a:lnTo>
                    <a:lnTo>
                      <a:pt x="272" y="194"/>
                    </a:lnTo>
                    <a:lnTo>
                      <a:pt x="264" y="201"/>
                    </a:lnTo>
                    <a:lnTo>
                      <a:pt x="240" y="239"/>
                    </a:lnTo>
                    <a:lnTo>
                      <a:pt x="232" y="245"/>
                    </a:lnTo>
                    <a:lnTo>
                      <a:pt x="222" y="222"/>
                    </a:lnTo>
                    <a:lnTo>
                      <a:pt x="200" y="222"/>
                    </a:lnTo>
                    <a:lnTo>
                      <a:pt x="183" y="239"/>
                    </a:lnTo>
                    <a:lnTo>
                      <a:pt x="185" y="245"/>
                    </a:lnTo>
                    <a:lnTo>
                      <a:pt x="183" y="250"/>
                    </a:lnTo>
                    <a:lnTo>
                      <a:pt x="173" y="255"/>
                    </a:lnTo>
                    <a:lnTo>
                      <a:pt x="163" y="264"/>
                    </a:lnTo>
                    <a:lnTo>
                      <a:pt x="148" y="262"/>
                    </a:lnTo>
                    <a:lnTo>
                      <a:pt x="146" y="260"/>
                    </a:lnTo>
                    <a:lnTo>
                      <a:pt x="128" y="252"/>
                    </a:lnTo>
                    <a:lnTo>
                      <a:pt x="123" y="252"/>
                    </a:lnTo>
                    <a:lnTo>
                      <a:pt x="109" y="239"/>
                    </a:lnTo>
                    <a:lnTo>
                      <a:pt x="91" y="250"/>
                    </a:lnTo>
                    <a:lnTo>
                      <a:pt x="57" y="232"/>
                    </a:lnTo>
                    <a:lnTo>
                      <a:pt x="57" y="219"/>
                    </a:lnTo>
                    <a:lnTo>
                      <a:pt x="52" y="212"/>
                    </a:lnTo>
                    <a:lnTo>
                      <a:pt x="20" y="192"/>
                    </a:lnTo>
                    <a:lnTo>
                      <a:pt x="7" y="189"/>
                    </a:lnTo>
                    <a:lnTo>
                      <a:pt x="0" y="176"/>
                    </a:lnTo>
                    <a:lnTo>
                      <a:pt x="0" y="166"/>
                    </a:lnTo>
                    <a:lnTo>
                      <a:pt x="7" y="162"/>
                    </a:lnTo>
                    <a:lnTo>
                      <a:pt x="25" y="164"/>
                    </a:lnTo>
                    <a:lnTo>
                      <a:pt x="37" y="162"/>
                    </a:lnTo>
                    <a:lnTo>
                      <a:pt x="47" y="154"/>
                    </a:lnTo>
                    <a:lnTo>
                      <a:pt x="44" y="146"/>
                    </a:lnTo>
                    <a:lnTo>
                      <a:pt x="34" y="138"/>
                    </a:lnTo>
                    <a:lnTo>
                      <a:pt x="29" y="126"/>
                    </a:lnTo>
                    <a:lnTo>
                      <a:pt x="25" y="124"/>
                    </a:lnTo>
                    <a:lnTo>
                      <a:pt x="20" y="94"/>
                    </a:lnTo>
                    <a:lnTo>
                      <a:pt x="22" y="85"/>
                    </a:lnTo>
                    <a:lnTo>
                      <a:pt x="20" y="78"/>
                    </a:lnTo>
                    <a:lnTo>
                      <a:pt x="25" y="70"/>
                    </a:lnTo>
                    <a:lnTo>
                      <a:pt x="47" y="70"/>
                    </a:lnTo>
                    <a:lnTo>
                      <a:pt x="54" y="68"/>
                    </a:lnTo>
                    <a:lnTo>
                      <a:pt x="59" y="64"/>
                    </a:lnTo>
                    <a:lnTo>
                      <a:pt x="59" y="55"/>
                    </a:lnTo>
                    <a:lnTo>
                      <a:pt x="52" y="50"/>
                    </a:lnTo>
                    <a:lnTo>
                      <a:pt x="52" y="48"/>
                    </a:lnTo>
                    <a:lnTo>
                      <a:pt x="59" y="48"/>
                    </a:lnTo>
                    <a:lnTo>
                      <a:pt x="66" y="38"/>
                    </a:lnTo>
                    <a:lnTo>
                      <a:pt x="71" y="36"/>
                    </a:lnTo>
                    <a:lnTo>
                      <a:pt x="81" y="20"/>
                    </a:lnTo>
                    <a:lnTo>
                      <a:pt x="99" y="18"/>
                    </a:lnTo>
                    <a:lnTo>
                      <a:pt x="106" y="10"/>
                    </a:lnTo>
                    <a:lnTo>
                      <a:pt x="128" y="8"/>
                    </a:lnTo>
                    <a:lnTo>
                      <a:pt x="141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>
                    <a:lumMod val="90000"/>
                  </a:schemeClr>
                </a:solidFill>
                <a:round/>
                <a:headEnd/>
                <a:tailEnd/>
              </a:ln>
              <a:effectLst/>
              <a:scene3d>
                <a:camera prst="orthographicFront">
                  <a:rot lat="2700000" lon="0" rev="0"/>
                </a:camera>
                <a:lightRig rig="threePt" dir="t"/>
              </a:scene3d>
            </p:spPr>
            <p:txBody>
              <a:bodyPr/>
              <a:lstStyle/>
              <a:p>
                <a:endParaRPr lang="it-IT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" name="Freeform 39"/>
              <p:cNvSpPr>
                <a:spLocks/>
              </p:cNvSpPr>
              <p:nvPr/>
            </p:nvSpPr>
            <p:spPr bwMode="auto">
              <a:xfrm>
                <a:off x="409371" y="3496601"/>
                <a:ext cx="542120" cy="221085"/>
              </a:xfrm>
              <a:custGeom>
                <a:avLst/>
                <a:gdLst/>
                <a:ahLst/>
                <a:cxnLst>
                  <a:cxn ang="0">
                    <a:pos x="130" y="0"/>
                  </a:cxn>
                  <a:cxn ang="0">
                    <a:pos x="148" y="10"/>
                  </a:cxn>
                  <a:cxn ang="0">
                    <a:pos x="165" y="15"/>
                  </a:cxn>
                  <a:cxn ang="0">
                    <a:pos x="178" y="25"/>
                  </a:cxn>
                  <a:cxn ang="0">
                    <a:pos x="187" y="30"/>
                  </a:cxn>
                  <a:cxn ang="0">
                    <a:pos x="192" y="38"/>
                  </a:cxn>
                  <a:cxn ang="0">
                    <a:pos x="185" y="65"/>
                  </a:cxn>
                  <a:cxn ang="0">
                    <a:pos x="187" y="74"/>
                  </a:cxn>
                  <a:cxn ang="0">
                    <a:pos x="192" y="77"/>
                  </a:cxn>
                  <a:cxn ang="0">
                    <a:pos x="190" y="85"/>
                  </a:cxn>
                  <a:cxn ang="0">
                    <a:pos x="173" y="97"/>
                  </a:cxn>
                  <a:cxn ang="0">
                    <a:pos x="160" y="97"/>
                  </a:cxn>
                  <a:cxn ang="0">
                    <a:pos x="158" y="100"/>
                  </a:cxn>
                  <a:cxn ang="0">
                    <a:pos x="170" y="129"/>
                  </a:cxn>
                  <a:cxn ang="0">
                    <a:pos x="158" y="137"/>
                  </a:cxn>
                  <a:cxn ang="0">
                    <a:pos x="146" y="142"/>
                  </a:cxn>
                  <a:cxn ang="0">
                    <a:pos x="138" y="139"/>
                  </a:cxn>
                  <a:cxn ang="0">
                    <a:pos x="111" y="154"/>
                  </a:cxn>
                  <a:cxn ang="0">
                    <a:pos x="108" y="154"/>
                  </a:cxn>
                  <a:cxn ang="0">
                    <a:pos x="89" y="149"/>
                  </a:cxn>
                  <a:cxn ang="0">
                    <a:pos x="77" y="142"/>
                  </a:cxn>
                  <a:cxn ang="0">
                    <a:pos x="66" y="139"/>
                  </a:cxn>
                  <a:cxn ang="0">
                    <a:pos x="54" y="135"/>
                  </a:cxn>
                  <a:cxn ang="0">
                    <a:pos x="32" y="129"/>
                  </a:cxn>
                  <a:cxn ang="0">
                    <a:pos x="24" y="137"/>
                  </a:cxn>
                  <a:cxn ang="0">
                    <a:pos x="24" y="149"/>
                  </a:cxn>
                  <a:cxn ang="0">
                    <a:pos x="20" y="149"/>
                  </a:cxn>
                  <a:cxn ang="0">
                    <a:pos x="7" y="137"/>
                  </a:cxn>
                  <a:cxn ang="0">
                    <a:pos x="7" y="126"/>
                  </a:cxn>
                  <a:cxn ang="0">
                    <a:pos x="12" y="117"/>
                  </a:cxn>
                  <a:cxn ang="0">
                    <a:pos x="10" y="100"/>
                  </a:cxn>
                  <a:cxn ang="0">
                    <a:pos x="0" y="85"/>
                  </a:cxn>
                  <a:cxn ang="0">
                    <a:pos x="15" y="87"/>
                  </a:cxn>
                  <a:cxn ang="0">
                    <a:pos x="24" y="77"/>
                  </a:cxn>
                  <a:cxn ang="0">
                    <a:pos x="34" y="72"/>
                  </a:cxn>
                  <a:cxn ang="0">
                    <a:pos x="37" y="67"/>
                  </a:cxn>
                  <a:cxn ang="0">
                    <a:pos x="34" y="62"/>
                  </a:cxn>
                  <a:cxn ang="0">
                    <a:pos x="52" y="45"/>
                  </a:cxn>
                  <a:cxn ang="0">
                    <a:pos x="74" y="45"/>
                  </a:cxn>
                  <a:cxn ang="0">
                    <a:pos x="84" y="67"/>
                  </a:cxn>
                  <a:cxn ang="0">
                    <a:pos x="92" y="62"/>
                  </a:cxn>
                  <a:cxn ang="0">
                    <a:pos x="116" y="25"/>
                  </a:cxn>
                  <a:cxn ang="0">
                    <a:pos x="123" y="17"/>
                  </a:cxn>
                  <a:cxn ang="0">
                    <a:pos x="130" y="0"/>
                  </a:cxn>
                </a:cxnLst>
                <a:rect l="0" t="0" r="r" b="b"/>
                <a:pathLst>
                  <a:path w="192" h="154">
                    <a:moveTo>
                      <a:pt x="130" y="0"/>
                    </a:moveTo>
                    <a:lnTo>
                      <a:pt x="148" y="10"/>
                    </a:lnTo>
                    <a:lnTo>
                      <a:pt x="165" y="15"/>
                    </a:lnTo>
                    <a:lnTo>
                      <a:pt x="178" y="25"/>
                    </a:lnTo>
                    <a:lnTo>
                      <a:pt x="187" y="30"/>
                    </a:lnTo>
                    <a:lnTo>
                      <a:pt x="192" y="38"/>
                    </a:lnTo>
                    <a:lnTo>
                      <a:pt x="185" y="65"/>
                    </a:lnTo>
                    <a:lnTo>
                      <a:pt x="187" y="74"/>
                    </a:lnTo>
                    <a:lnTo>
                      <a:pt x="192" y="77"/>
                    </a:lnTo>
                    <a:lnTo>
                      <a:pt x="190" y="85"/>
                    </a:lnTo>
                    <a:lnTo>
                      <a:pt x="173" y="97"/>
                    </a:lnTo>
                    <a:lnTo>
                      <a:pt x="160" y="97"/>
                    </a:lnTo>
                    <a:lnTo>
                      <a:pt x="158" y="100"/>
                    </a:lnTo>
                    <a:lnTo>
                      <a:pt x="170" y="129"/>
                    </a:lnTo>
                    <a:lnTo>
                      <a:pt x="158" y="137"/>
                    </a:lnTo>
                    <a:lnTo>
                      <a:pt x="146" y="142"/>
                    </a:lnTo>
                    <a:lnTo>
                      <a:pt x="138" y="139"/>
                    </a:lnTo>
                    <a:lnTo>
                      <a:pt x="111" y="154"/>
                    </a:lnTo>
                    <a:lnTo>
                      <a:pt x="108" y="154"/>
                    </a:lnTo>
                    <a:lnTo>
                      <a:pt x="89" y="149"/>
                    </a:lnTo>
                    <a:lnTo>
                      <a:pt x="77" y="142"/>
                    </a:lnTo>
                    <a:lnTo>
                      <a:pt x="66" y="139"/>
                    </a:lnTo>
                    <a:lnTo>
                      <a:pt x="54" y="135"/>
                    </a:lnTo>
                    <a:lnTo>
                      <a:pt x="32" y="129"/>
                    </a:lnTo>
                    <a:lnTo>
                      <a:pt x="24" y="137"/>
                    </a:lnTo>
                    <a:lnTo>
                      <a:pt x="24" y="149"/>
                    </a:lnTo>
                    <a:lnTo>
                      <a:pt x="20" y="149"/>
                    </a:lnTo>
                    <a:lnTo>
                      <a:pt x="7" y="137"/>
                    </a:lnTo>
                    <a:lnTo>
                      <a:pt x="7" y="126"/>
                    </a:lnTo>
                    <a:lnTo>
                      <a:pt x="12" y="117"/>
                    </a:lnTo>
                    <a:lnTo>
                      <a:pt x="10" y="100"/>
                    </a:lnTo>
                    <a:lnTo>
                      <a:pt x="0" y="85"/>
                    </a:lnTo>
                    <a:lnTo>
                      <a:pt x="15" y="87"/>
                    </a:lnTo>
                    <a:lnTo>
                      <a:pt x="24" y="77"/>
                    </a:lnTo>
                    <a:lnTo>
                      <a:pt x="34" y="72"/>
                    </a:lnTo>
                    <a:lnTo>
                      <a:pt x="37" y="67"/>
                    </a:lnTo>
                    <a:lnTo>
                      <a:pt x="34" y="62"/>
                    </a:lnTo>
                    <a:lnTo>
                      <a:pt x="52" y="45"/>
                    </a:lnTo>
                    <a:lnTo>
                      <a:pt x="74" y="45"/>
                    </a:lnTo>
                    <a:lnTo>
                      <a:pt x="84" y="67"/>
                    </a:lnTo>
                    <a:lnTo>
                      <a:pt x="92" y="62"/>
                    </a:lnTo>
                    <a:lnTo>
                      <a:pt x="116" y="25"/>
                    </a:lnTo>
                    <a:lnTo>
                      <a:pt x="123" y="17"/>
                    </a:lnTo>
                    <a:lnTo>
                      <a:pt x="13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2">
                    <a:lumMod val="90000"/>
                  </a:schemeClr>
                </a:solidFill>
                <a:round/>
                <a:headEnd/>
                <a:tailEnd/>
              </a:ln>
              <a:effectLst/>
              <a:scene3d>
                <a:camera prst="orthographicFront">
                  <a:rot lat="2700000" lon="0" rev="0"/>
                </a:camera>
                <a:lightRig rig="threePt" dir="t"/>
              </a:scene3d>
            </p:spPr>
            <p:txBody>
              <a:bodyPr/>
              <a:lstStyle/>
              <a:p>
                <a:endParaRPr lang="it-IT" sz="16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77" name="Rectangle 12"/>
            <p:cNvSpPr>
              <a:spLocks noChangeArrowheads="1"/>
            </p:cNvSpPr>
            <p:nvPr/>
          </p:nvSpPr>
          <p:spPr bwMode="auto">
            <a:xfrm rot="19202662">
              <a:off x="169079" y="5447136"/>
              <a:ext cx="1074206" cy="159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bIns="0" anchor="t" anchorCtr="0"/>
            <a:lstStyle/>
            <a:p>
              <a:pPr algn="ctr" eaLnBrk="0" hangingPunct="0"/>
              <a:r>
                <a:rPr lang="it-IT" sz="1050" b="1" dirty="0" smtClean="0">
                  <a:solidFill>
                    <a:srgbClr val="1F4E79"/>
                  </a:solidFill>
                  <a:latin typeface="Calibri" pitchFamily="34" charset="0"/>
                </a:rPr>
                <a:t>Il Centro</a:t>
              </a:r>
              <a:endParaRPr lang="it-IT" sz="1050" b="1" dirty="0">
                <a:solidFill>
                  <a:srgbClr val="1F4E79"/>
                </a:solidFill>
                <a:latin typeface="Calibri" pitchFamily="34" charset="0"/>
              </a:endParaRPr>
            </a:p>
          </p:txBody>
        </p:sp>
        <p:sp>
          <p:nvSpPr>
            <p:cNvPr id="78" name="Rectangle 12"/>
            <p:cNvSpPr>
              <a:spLocks noChangeArrowheads="1"/>
            </p:cNvSpPr>
            <p:nvPr/>
          </p:nvSpPr>
          <p:spPr bwMode="auto">
            <a:xfrm rot="19202662">
              <a:off x="487197" y="5567264"/>
              <a:ext cx="1074206" cy="159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bIns="0" anchor="t" anchorCtr="0"/>
            <a:lstStyle/>
            <a:p>
              <a:pPr algn="ctr" eaLnBrk="0" hangingPunct="0"/>
              <a:r>
                <a:rPr lang="it-IT" sz="1050" b="1" dirty="0" smtClean="0">
                  <a:solidFill>
                    <a:srgbClr val="1F4E79"/>
                  </a:solidFill>
                  <a:latin typeface="Calibri" pitchFamily="34" charset="0"/>
                </a:rPr>
                <a:t>Corriere Umbria</a:t>
              </a:r>
              <a:endParaRPr lang="it-IT" sz="1050" b="1" dirty="0">
                <a:solidFill>
                  <a:srgbClr val="1F4E79"/>
                </a:solidFill>
                <a:latin typeface="Calibri" pitchFamily="34" charset="0"/>
              </a:endParaRPr>
            </a:p>
          </p:txBody>
        </p:sp>
        <p:sp>
          <p:nvSpPr>
            <p:cNvPr id="79" name="Text Box 5"/>
            <p:cNvSpPr txBox="1">
              <a:spLocks noChangeArrowheads="1"/>
            </p:cNvSpPr>
            <p:nvPr/>
          </p:nvSpPr>
          <p:spPr bwMode="auto">
            <a:xfrm>
              <a:off x="1317551" y="3550066"/>
              <a:ext cx="1414580" cy="830997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pPr algn="ctr" defTabSz="179388" eaLnBrk="0" hangingPunct="0">
                <a:spcBef>
                  <a:spcPts val="0"/>
                </a:spcBef>
                <a:buClr>
                  <a:srgbClr val="FF0000"/>
                </a:buClr>
              </a:pPr>
              <a:r>
                <a:rPr lang="it-IT" sz="1800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UMBRIA, ABRUZZO </a:t>
              </a:r>
            </a:p>
            <a:p>
              <a:pPr algn="ctr" defTabSz="179388" eaLnBrk="0" hangingPunct="0">
                <a:spcBef>
                  <a:spcPts val="0"/>
                </a:spcBef>
                <a:buClr>
                  <a:srgbClr val="FF0000"/>
                </a:buClr>
              </a:pPr>
              <a:r>
                <a:rPr lang="it-IT" sz="1800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E MOLISE</a:t>
              </a:r>
              <a:endParaRPr lang="it-IT" sz="12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33" name="Rectangle 12"/>
            <p:cNvSpPr>
              <a:spLocks noChangeArrowheads="1"/>
            </p:cNvSpPr>
            <p:nvPr/>
          </p:nvSpPr>
          <p:spPr bwMode="auto">
            <a:xfrm rot="19202662">
              <a:off x="1033268" y="5569160"/>
              <a:ext cx="1074206" cy="159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bIns="0" anchor="t" anchorCtr="0"/>
            <a:lstStyle/>
            <a:p>
              <a:pPr algn="ctr" eaLnBrk="0" hangingPunct="0"/>
              <a:r>
                <a:rPr lang="it-IT" sz="1050" b="1" dirty="0" smtClean="0">
                  <a:solidFill>
                    <a:srgbClr val="1F4E79"/>
                  </a:solidFill>
                  <a:latin typeface="Calibri" pitchFamily="34" charset="0"/>
                </a:rPr>
                <a:t>Caltagirone Ed.</a:t>
              </a:r>
            </a:p>
            <a:p>
              <a:pPr algn="ctr" eaLnBrk="0" hangingPunct="0"/>
              <a:endParaRPr lang="it-IT" sz="1050" b="1" dirty="0">
                <a:solidFill>
                  <a:srgbClr val="1F4E79"/>
                </a:solidFill>
                <a:latin typeface="Calibri" pitchFamily="34" charset="0"/>
              </a:endParaRPr>
            </a:p>
            <a:p>
              <a:pPr algn="ctr" eaLnBrk="0" hangingPunct="0"/>
              <a:endParaRPr lang="it-IT" sz="1050" b="1" dirty="0" smtClean="0">
                <a:solidFill>
                  <a:srgbClr val="1F4E79"/>
                </a:solidFill>
                <a:latin typeface="Calibri" pitchFamily="34" charset="0"/>
              </a:endParaRPr>
            </a:p>
            <a:p>
              <a:pPr algn="ctr" eaLnBrk="0" hangingPunct="0"/>
              <a:endParaRPr lang="it-IT" sz="1050" b="1" dirty="0">
                <a:solidFill>
                  <a:srgbClr val="1F4E79"/>
                </a:solidFill>
                <a:latin typeface="Calibri" pitchFamily="34" charset="0"/>
              </a:endParaRPr>
            </a:p>
          </p:txBody>
        </p:sp>
        <p:graphicFrame>
          <p:nvGraphicFramePr>
            <p:cNvPr id="76" name="Grafico 75"/>
            <p:cNvGraphicFramePr/>
            <p:nvPr>
              <p:extLst>
                <p:ext uri="{D42A27DB-BD31-4B8C-83A1-F6EECF244321}">
                  <p14:modId xmlns:p14="http://schemas.microsoft.com/office/powerpoint/2010/main" val="1077233533"/>
                </p:ext>
              </p:extLst>
            </p:nvPr>
          </p:nvGraphicFramePr>
          <p:xfrm>
            <a:off x="349279" y="3936290"/>
            <a:ext cx="2026107" cy="159841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grpSp>
        <p:nvGrpSpPr>
          <p:cNvPr id="8" name="Gruppo 7"/>
          <p:cNvGrpSpPr/>
          <p:nvPr/>
        </p:nvGrpSpPr>
        <p:grpSpPr>
          <a:xfrm>
            <a:off x="1968095" y="3518664"/>
            <a:ext cx="3878674" cy="2308021"/>
            <a:chOff x="5060483" y="3540432"/>
            <a:chExt cx="3878674" cy="2308021"/>
          </a:xfrm>
        </p:grpSpPr>
        <p:sp>
          <p:nvSpPr>
            <p:cNvPr id="66" name="Text Box 5"/>
            <p:cNvSpPr txBox="1">
              <a:spLocks noChangeArrowheads="1"/>
            </p:cNvSpPr>
            <p:nvPr/>
          </p:nvSpPr>
          <p:spPr bwMode="auto">
            <a:xfrm>
              <a:off x="5060483" y="3540432"/>
              <a:ext cx="3878674" cy="20774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pPr algn="r" defTabSz="179388" eaLnBrk="0" hangingPunct="0">
                <a:lnSpc>
                  <a:spcPct val="75000"/>
                </a:lnSpc>
                <a:spcBef>
                  <a:spcPct val="50000"/>
                </a:spcBef>
                <a:buClr>
                  <a:srgbClr val="FF0000"/>
                </a:buClr>
              </a:pPr>
              <a:r>
                <a:rPr lang="it-IT" sz="1800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VENETO</a:t>
              </a:r>
              <a:endParaRPr lang="it-IT" sz="12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</p:txBody>
        </p:sp>
        <p:grpSp>
          <p:nvGrpSpPr>
            <p:cNvPr id="6" name="Gruppo 5"/>
            <p:cNvGrpSpPr/>
            <p:nvPr/>
          </p:nvGrpSpPr>
          <p:grpSpPr>
            <a:xfrm>
              <a:off x="6616674" y="3960712"/>
              <a:ext cx="2140326" cy="1887741"/>
              <a:chOff x="6616674" y="3960712"/>
              <a:chExt cx="2140326" cy="1887741"/>
            </a:xfrm>
          </p:grpSpPr>
          <p:sp>
            <p:nvSpPr>
              <p:cNvPr id="61" name="Freeform 13"/>
              <p:cNvSpPr>
                <a:spLocks/>
              </p:cNvSpPr>
              <p:nvPr/>
            </p:nvSpPr>
            <p:spPr bwMode="auto">
              <a:xfrm>
                <a:off x="6752629" y="4769102"/>
                <a:ext cx="1815537" cy="1079351"/>
              </a:xfrm>
              <a:custGeom>
                <a:avLst/>
                <a:gdLst/>
                <a:ahLst/>
                <a:cxnLst>
                  <a:cxn ang="0">
                    <a:pos x="285" y="5"/>
                  </a:cxn>
                  <a:cxn ang="0">
                    <a:pos x="323" y="25"/>
                  </a:cxn>
                  <a:cxn ang="0">
                    <a:pos x="310" y="38"/>
                  </a:cxn>
                  <a:cxn ang="0">
                    <a:pos x="288" y="51"/>
                  </a:cxn>
                  <a:cxn ang="0">
                    <a:pos x="267" y="81"/>
                  </a:cxn>
                  <a:cxn ang="0">
                    <a:pos x="282" y="115"/>
                  </a:cxn>
                  <a:cxn ang="0">
                    <a:pos x="272" y="140"/>
                  </a:cxn>
                  <a:cxn ang="0">
                    <a:pos x="279" y="165"/>
                  </a:cxn>
                  <a:cxn ang="0">
                    <a:pos x="295" y="178"/>
                  </a:cxn>
                  <a:cxn ang="0">
                    <a:pos x="317" y="188"/>
                  </a:cxn>
                  <a:cxn ang="0">
                    <a:pos x="348" y="183"/>
                  </a:cxn>
                  <a:cxn ang="0">
                    <a:pos x="365" y="190"/>
                  </a:cxn>
                  <a:cxn ang="0">
                    <a:pos x="375" y="223"/>
                  </a:cxn>
                  <a:cxn ang="0">
                    <a:pos x="345" y="230"/>
                  </a:cxn>
                  <a:cxn ang="0">
                    <a:pos x="325" y="243"/>
                  </a:cxn>
                  <a:cxn ang="0">
                    <a:pos x="279" y="268"/>
                  </a:cxn>
                  <a:cxn ang="0">
                    <a:pos x="279" y="255"/>
                  </a:cxn>
                  <a:cxn ang="0">
                    <a:pos x="275" y="250"/>
                  </a:cxn>
                  <a:cxn ang="0">
                    <a:pos x="244" y="275"/>
                  </a:cxn>
                  <a:cxn ang="0">
                    <a:pos x="239" y="303"/>
                  </a:cxn>
                  <a:cxn ang="0">
                    <a:pos x="249" y="313"/>
                  </a:cxn>
                  <a:cxn ang="0">
                    <a:pos x="264" y="355"/>
                  </a:cxn>
                  <a:cxn ang="0">
                    <a:pos x="277" y="373"/>
                  </a:cxn>
                  <a:cxn ang="0">
                    <a:pos x="234" y="378"/>
                  </a:cxn>
                  <a:cxn ang="0">
                    <a:pos x="199" y="373"/>
                  </a:cxn>
                  <a:cxn ang="0">
                    <a:pos x="164" y="375"/>
                  </a:cxn>
                  <a:cxn ang="0">
                    <a:pos x="151" y="385"/>
                  </a:cxn>
                  <a:cxn ang="0">
                    <a:pos x="126" y="375"/>
                  </a:cxn>
                  <a:cxn ang="0">
                    <a:pos x="108" y="365"/>
                  </a:cxn>
                  <a:cxn ang="0">
                    <a:pos x="81" y="350"/>
                  </a:cxn>
                  <a:cxn ang="0">
                    <a:pos x="61" y="333"/>
                  </a:cxn>
                  <a:cxn ang="0">
                    <a:pos x="26" y="295"/>
                  </a:cxn>
                  <a:cxn ang="0">
                    <a:pos x="8" y="273"/>
                  </a:cxn>
                  <a:cxn ang="0">
                    <a:pos x="0" y="250"/>
                  </a:cxn>
                  <a:cxn ang="0">
                    <a:pos x="6" y="220"/>
                  </a:cxn>
                  <a:cxn ang="0">
                    <a:pos x="41" y="185"/>
                  </a:cxn>
                  <a:cxn ang="0">
                    <a:pos x="46" y="208"/>
                  </a:cxn>
                  <a:cxn ang="0">
                    <a:pos x="71" y="208"/>
                  </a:cxn>
                  <a:cxn ang="0">
                    <a:pos x="93" y="165"/>
                  </a:cxn>
                  <a:cxn ang="0">
                    <a:pos x="108" y="160"/>
                  </a:cxn>
                  <a:cxn ang="0">
                    <a:pos x="131" y="138"/>
                  </a:cxn>
                  <a:cxn ang="0">
                    <a:pos x="149" y="145"/>
                  </a:cxn>
                  <a:cxn ang="0">
                    <a:pos x="166" y="123"/>
                  </a:cxn>
                  <a:cxn ang="0">
                    <a:pos x="199" y="100"/>
                  </a:cxn>
                  <a:cxn ang="0">
                    <a:pos x="189" y="86"/>
                  </a:cxn>
                  <a:cxn ang="0">
                    <a:pos x="181" y="73"/>
                  </a:cxn>
                  <a:cxn ang="0">
                    <a:pos x="177" y="53"/>
                  </a:cxn>
                  <a:cxn ang="0">
                    <a:pos x="186" y="38"/>
                  </a:cxn>
                  <a:cxn ang="0">
                    <a:pos x="212" y="25"/>
                  </a:cxn>
                  <a:cxn ang="0">
                    <a:pos x="225" y="5"/>
                  </a:cxn>
                  <a:cxn ang="0">
                    <a:pos x="262" y="10"/>
                  </a:cxn>
                </a:cxnLst>
                <a:rect l="0" t="0" r="r" b="b"/>
                <a:pathLst>
                  <a:path w="375" h="385">
                    <a:moveTo>
                      <a:pt x="270" y="0"/>
                    </a:moveTo>
                    <a:lnTo>
                      <a:pt x="285" y="5"/>
                    </a:lnTo>
                    <a:lnTo>
                      <a:pt x="320" y="15"/>
                    </a:lnTo>
                    <a:lnTo>
                      <a:pt x="323" y="25"/>
                    </a:lnTo>
                    <a:lnTo>
                      <a:pt x="320" y="33"/>
                    </a:lnTo>
                    <a:lnTo>
                      <a:pt x="310" y="38"/>
                    </a:lnTo>
                    <a:lnTo>
                      <a:pt x="307" y="48"/>
                    </a:lnTo>
                    <a:lnTo>
                      <a:pt x="288" y="51"/>
                    </a:lnTo>
                    <a:lnTo>
                      <a:pt x="275" y="73"/>
                    </a:lnTo>
                    <a:lnTo>
                      <a:pt x="267" y="81"/>
                    </a:lnTo>
                    <a:lnTo>
                      <a:pt x="264" y="90"/>
                    </a:lnTo>
                    <a:lnTo>
                      <a:pt x="282" y="115"/>
                    </a:lnTo>
                    <a:lnTo>
                      <a:pt x="279" y="128"/>
                    </a:lnTo>
                    <a:lnTo>
                      <a:pt x="272" y="140"/>
                    </a:lnTo>
                    <a:lnTo>
                      <a:pt x="275" y="158"/>
                    </a:lnTo>
                    <a:lnTo>
                      <a:pt x="279" y="165"/>
                    </a:lnTo>
                    <a:lnTo>
                      <a:pt x="290" y="170"/>
                    </a:lnTo>
                    <a:lnTo>
                      <a:pt x="295" y="178"/>
                    </a:lnTo>
                    <a:lnTo>
                      <a:pt x="302" y="185"/>
                    </a:lnTo>
                    <a:lnTo>
                      <a:pt x="317" y="188"/>
                    </a:lnTo>
                    <a:lnTo>
                      <a:pt x="328" y="178"/>
                    </a:lnTo>
                    <a:lnTo>
                      <a:pt x="348" y="183"/>
                    </a:lnTo>
                    <a:lnTo>
                      <a:pt x="356" y="180"/>
                    </a:lnTo>
                    <a:lnTo>
                      <a:pt x="365" y="190"/>
                    </a:lnTo>
                    <a:lnTo>
                      <a:pt x="365" y="210"/>
                    </a:lnTo>
                    <a:lnTo>
                      <a:pt x="375" y="223"/>
                    </a:lnTo>
                    <a:lnTo>
                      <a:pt x="365" y="230"/>
                    </a:lnTo>
                    <a:lnTo>
                      <a:pt x="345" y="230"/>
                    </a:lnTo>
                    <a:lnTo>
                      <a:pt x="335" y="238"/>
                    </a:lnTo>
                    <a:lnTo>
                      <a:pt x="325" y="243"/>
                    </a:lnTo>
                    <a:lnTo>
                      <a:pt x="310" y="255"/>
                    </a:lnTo>
                    <a:lnTo>
                      <a:pt x="279" y="268"/>
                    </a:lnTo>
                    <a:lnTo>
                      <a:pt x="277" y="268"/>
                    </a:lnTo>
                    <a:lnTo>
                      <a:pt x="279" y="255"/>
                    </a:lnTo>
                    <a:lnTo>
                      <a:pt x="277" y="250"/>
                    </a:lnTo>
                    <a:lnTo>
                      <a:pt x="275" y="250"/>
                    </a:lnTo>
                    <a:lnTo>
                      <a:pt x="252" y="263"/>
                    </a:lnTo>
                    <a:lnTo>
                      <a:pt x="244" y="275"/>
                    </a:lnTo>
                    <a:lnTo>
                      <a:pt x="244" y="285"/>
                    </a:lnTo>
                    <a:lnTo>
                      <a:pt x="239" y="303"/>
                    </a:lnTo>
                    <a:lnTo>
                      <a:pt x="239" y="315"/>
                    </a:lnTo>
                    <a:lnTo>
                      <a:pt x="249" y="313"/>
                    </a:lnTo>
                    <a:lnTo>
                      <a:pt x="252" y="330"/>
                    </a:lnTo>
                    <a:lnTo>
                      <a:pt x="264" y="355"/>
                    </a:lnTo>
                    <a:lnTo>
                      <a:pt x="275" y="365"/>
                    </a:lnTo>
                    <a:lnTo>
                      <a:pt x="277" y="373"/>
                    </a:lnTo>
                    <a:lnTo>
                      <a:pt x="255" y="373"/>
                    </a:lnTo>
                    <a:lnTo>
                      <a:pt x="234" y="378"/>
                    </a:lnTo>
                    <a:lnTo>
                      <a:pt x="216" y="370"/>
                    </a:lnTo>
                    <a:lnTo>
                      <a:pt x="199" y="373"/>
                    </a:lnTo>
                    <a:lnTo>
                      <a:pt x="177" y="368"/>
                    </a:lnTo>
                    <a:lnTo>
                      <a:pt x="164" y="375"/>
                    </a:lnTo>
                    <a:lnTo>
                      <a:pt x="162" y="380"/>
                    </a:lnTo>
                    <a:lnTo>
                      <a:pt x="151" y="385"/>
                    </a:lnTo>
                    <a:lnTo>
                      <a:pt x="139" y="380"/>
                    </a:lnTo>
                    <a:lnTo>
                      <a:pt x="126" y="375"/>
                    </a:lnTo>
                    <a:lnTo>
                      <a:pt x="116" y="375"/>
                    </a:lnTo>
                    <a:lnTo>
                      <a:pt x="108" y="365"/>
                    </a:lnTo>
                    <a:lnTo>
                      <a:pt x="99" y="358"/>
                    </a:lnTo>
                    <a:lnTo>
                      <a:pt x="81" y="350"/>
                    </a:lnTo>
                    <a:lnTo>
                      <a:pt x="71" y="338"/>
                    </a:lnTo>
                    <a:lnTo>
                      <a:pt x="61" y="333"/>
                    </a:lnTo>
                    <a:lnTo>
                      <a:pt x="46" y="310"/>
                    </a:lnTo>
                    <a:lnTo>
                      <a:pt x="26" y="295"/>
                    </a:lnTo>
                    <a:lnTo>
                      <a:pt x="13" y="291"/>
                    </a:lnTo>
                    <a:lnTo>
                      <a:pt x="8" y="273"/>
                    </a:lnTo>
                    <a:lnTo>
                      <a:pt x="0" y="263"/>
                    </a:lnTo>
                    <a:lnTo>
                      <a:pt x="0" y="250"/>
                    </a:lnTo>
                    <a:lnTo>
                      <a:pt x="0" y="233"/>
                    </a:lnTo>
                    <a:lnTo>
                      <a:pt x="6" y="220"/>
                    </a:lnTo>
                    <a:lnTo>
                      <a:pt x="30" y="178"/>
                    </a:lnTo>
                    <a:lnTo>
                      <a:pt x="41" y="185"/>
                    </a:lnTo>
                    <a:lnTo>
                      <a:pt x="38" y="203"/>
                    </a:lnTo>
                    <a:lnTo>
                      <a:pt x="46" y="208"/>
                    </a:lnTo>
                    <a:lnTo>
                      <a:pt x="58" y="205"/>
                    </a:lnTo>
                    <a:lnTo>
                      <a:pt x="71" y="208"/>
                    </a:lnTo>
                    <a:lnTo>
                      <a:pt x="76" y="203"/>
                    </a:lnTo>
                    <a:lnTo>
                      <a:pt x="93" y="165"/>
                    </a:lnTo>
                    <a:lnTo>
                      <a:pt x="104" y="160"/>
                    </a:lnTo>
                    <a:lnTo>
                      <a:pt x="108" y="160"/>
                    </a:lnTo>
                    <a:lnTo>
                      <a:pt x="116" y="148"/>
                    </a:lnTo>
                    <a:lnTo>
                      <a:pt x="131" y="138"/>
                    </a:lnTo>
                    <a:lnTo>
                      <a:pt x="139" y="138"/>
                    </a:lnTo>
                    <a:lnTo>
                      <a:pt x="149" y="145"/>
                    </a:lnTo>
                    <a:lnTo>
                      <a:pt x="156" y="145"/>
                    </a:lnTo>
                    <a:lnTo>
                      <a:pt x="166" y="123"/>
                    </a:lnTo>
                    <a:lnTo>
                      <a:pt x="194" y="115"/>
                    </a:lnTo>
                    <a:lnTo>
                      <a:pt x="199" y="100"/>
                    </a:lnTo>
                    <a:lnTo>
                      <a:pt x="197" y="93"/>
                    </a:lnTo>
                    <a:lnTo>
                      <a:pt x="189" y="86"/>
                    </a:lnTo>
                    <a:lnTo>
                      <a:pt x="181" y="83"/>
                    </a:lnTo>
                    <a:lnTo>
                      <a:pt x="181" y="73"/>
                    </a:lnTo>
                    <a:lnTo>
                      <a:pt x="177" y="61"/>
                    </a:lnTo>
                    <a:lnTo>
                      <a:pt x="177" y="53"/>
                    </a:lnTo>
                    <a:lnTo>
                      <a:pt x="189" y="45"/>
                    </a:lnTo>
                    <a:lnTo>
                      <a:pt x="186" y="38"/>
                    </a:lnTo>
                    <a:lnTo>
                      <a:pt x="189" y="28"/>
                    </a:lnTo>
                    <a:lnTo>
                      <a:pt x="212" y="25"/>
                    </a:lnTo>
                    <a:lnTo>
                      <a:pt x="219" y="10"/>
                    </a:lnTo>
                    <a:lnTo>
                      <a:pt x="225" y="5"/>
                    </a:lnTo>
                    <a:lnTo>
                      <a:pt x="242" y="15"/>
                    </a:lnTo>
                    <a:lnTo>
                      <a:pt x="262" y="10"/>
                    </a:lnTo>
                    <a:lnTo>
                      <a:pt x="270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12700">
                <a:solidFill>
                  <a:schemeClr val="bg1">
                    <a:lumMod val="75000"/>
                  </a:schemeClr>
                </a:solidFill>
                <a:round/>
                <a:headEnd/>
                <a:tailEnd/>
              </a:ln>
              <a:effectLst/>
              <a:scene3d>
                <a:camera prst="orthographicFront">
                  <a:rot lat="3300000" lon="0" rev="0"/>
                </a:camera>
                <a:lightRig rig="threePt" dir="t"/>
              </a:scene3d>
            </p:spPr>
            <p:txBody>
              <a:bodyPr/>
              <a:lstStyle/>
              <a:p>
                <a:endParaRPr lang="it-IT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9" name="Rectangle 12"/>
              <p:cNvSpPr>
                <a:spLocks noChangeArrowheads="1"/>
              </p:cNvSpPr>
              <p:nvPr/>
            </p:nvSpPr>
            <p:spPr bwMode="auto">
              <a:xfrm rot="19202662">
                <a:off x="6616674" y="5401938"/>
                <a:ext cx="888353" cy="1584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bIns="0" anchor="t" anchorCtr="0"/>
              <a:lstStyle/>
              <a:p>
                <a:pPr algn="ctr" eaLnBrk="0" hangingPunct="0"/>
                <a:r>
                  <a:rPr lang="it-IT" sz="1050" b="1" dirty="0" smtClean="0">
                    <a:solidFill>
                      <a:srgbClr val="1F4E79"/>
                    </a:solidFill>
                    <a:latin typeface="Calibri" pitchFamily="34" charset="0"/>
                  </a:rPr>
                  <a:t>GEDI</a:t>
                </a:r>
                <a:endParaRPr lang="it-IT" sz="1050" b="1" dirty="0">
                  <a:solidFill>
                    <a:srgbClr val="1F4E79"/>
                  </a:solidFill>
                  <a:latin typeface="Calibri" pitchFamily="34" charset="0"/>
                </a:endParaRPr>
              </a:p>
            </p:txBody>
          </p:sp>
          <p:sp>
            <p:nvSpPr>
              <p:cNvPr id="72" name="Rectangle 12"/>
              <p:cNvSpPr>
                <a:spLocks noChangeArrowheads="1"/>
              </p:cNvSpPr>
              <p:nvPr/>
            </p:nvSpPr>
            <p:spPr bwMode="auto">
              <a:xfrm rot="19202662">
                <a:off x="6870729" y="5559171"/>
                <a:ext cx="1162986" cy="2126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bIns="0" anchor="t" anchorCtr="0"/>
              <a:lstStyle/>
              <a:p>
                <a:pPr algn="ctr" eaLnBrk="0" hangingPunct="0"/>
                <a:r>
                  <a:rPr lang="it-IT" sz="1050" b="1" dirty="0" smtClean="0">
                    <a:solidFill>
                      <a:srgbClr val="1F4E79"/>
                    </a:solidFill>
                    <a:latin typeface="Calibri" pitchFamily="34" charset="0"/>
                  </a:rPr>
                  <a:t>Caltagirone Ed.</a:t>
                </a:r>
                <a:endParaRPr lang="it-IT" sz="1050" b="1" dirty="0">
                  <a:solidFill>
                    <a:srgbClr val="1F4E79"/>
                  </a:solidFill>
                  <a:latin typeface="Calibri" pitchFamily="34" charset="0"/>
                </a:endParaRPr>
              </a:p>
            </p:txBody>
          </p:sp>
          <p:sp>
            <p:nvSpPr>
              <p:cNvPr id="80" name="Rectangle 12"/>
              <p:cNvSpPr>
                <a:spLocks noChangeArrowheads="1"/>
              </p:cNvSpPr>
              <p:nvPr/>
            </p:nvSpPr>
            <p:spPr bwMode="auto">
              <a:xfrm rot="19202662">
                <a:off x="7651654" y="5434387"/>
                <a:ext cx="888352" cy="1570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bIns="0" anchor="t" anchorCtr="0"/>
              <a:lstStyle/>
              <a:p>
                <a:pPr algn="ctr" eaLnBrk="0" hangingPunct="0"/>
                <a:r>
                  <a:rPr lang="it-IT" sz="1050" b="1" dirty="0" err="1" smtClean="0">
                    <a:solidFill>
                      <a:srgbClr val="1F4E79"/>
                    </a:solidFill>
                    <a:latin typeface="Calibri" pitchFamily="34" charset="0"/>
                  </a:rPr>
                  <a:t>Athesis</a:t>
                </a:r>
                <a:endParaRPr lang="it-IT" sz="1050" b="1" dirty="0">
                  <a:solidFill>
                    <a:srgbClr val="1F4E79"/>
                  </a:solidFill>
                  <a:latin typeface="Calibri" pitchFamily="34" charset="0"/>
                </a:endParaRPr>
              </a:p>
            </p:txBody>
          </p:sp>
          <p:graphicFrame>
            <p:nvGraphicFramePr>
              <p:cNvPr id="62" name="Grafico 61"/>
              <p:cNvGraphicFramePr/>
              <p:nvPr>
                <p:extLst>
                  <p:ext uri="{D42A27DB-BD31-4B8C-83A1-F6EECF244321}">
                    <p14:modId xmlns:p14="http://schemas.microsoft.com/office/powerpoint/2010/main" val="248829029"/>
                  </p:ext>
                </p:extLst>
              </p:nvPr>
            </p:nvGraphicFramePr>
            <p:xfrm>
              <a:off x="6623028" y="3960712"/>
              <a:ext cx="2133972" cy="157399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</p:grpSp>
      </p:grpSp>
      <p:grpSp>
        <p:nvGrpSpPr>
          <p:cNvPr id="7" name="Gruppo 6"/>
          <p:cNvGrpSpPr/>
          <p:nvPr/>
        </p:nvGrpSpPr>
        <p:grpSpPr>
          <a:xfrm>
            <a:off x="102131" y="3410028"/>
            <a:ext cx="2840158" cy="2466186"/>
            <a:chOff x="3195696" y="3452401"/>
            <a:chExt cx="2840158" cy="2466186"/>
          </a:xfrm>
        </p:grpSpPr>
        <p:sp>
          <p:nvSpPr>
            <p:cNvPr id="84" name="Text Box 5"/>
            <p:cNvSpPr txBox="1">
              <a:spLocks noChangeArrowheads="1"/>
            </p:cNvSpPr>
            <p:nvPr/>
          </p:nvSpPr>
          <p:spPr bwMode="auto">
            <a:xfrm>
              <a:off x="4888594" y="3540432"/>
              <a:ext cx="1147260" cy="19457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pPr algn="r" defTabSz="179388" eaLnBrk="0" hangingPunct="0">
                <a:lnSpc>
                  <a:spcPct val="75000"/>
                </a:lnSpc>
                <a:spcBef>
                  <a:spcPct val="50000"/>
                </a:spcBef>
                <a:buClr>
                  <a:srgbClr val="FF0000"/>
                </a:buClr>
              </a:pPr>
              <a:r>
                <a:rPr lang="it-IT" sz="1800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SALENTO</a:t>
              </a:r>
              <a:endParaRPr lang="it-IT" sz="12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</p:txBody>
        </p:sp>
        <p:grpSp>
          <p:nvGrpSpPr>
            <p:cNvPr id="4" name="Gruppo 3"/>
            <p:cNvGrpSpPr/>
            <p:nvPr/>
          </p:nvGrpSpPr>
          <p:grpSpPr>
            <a:xfrm>
              <a:off x="3195696" y="3452401"/>
              <a:ext cx="2358979" cy="2466186"/>
              <a:chOff x="3195696" y="3452401"/>
              <a:chExt cx="2358979" cy="2466186"/>
            </a:xfrm>
          </p:grpSpPr>
          <p:sp>
            <p:nvSpPr>
              <p:cNvPr id="82" name="Freeform 43"/>
              <p:cNvSpPr>
                <a:spLocks/>
              </p:cNvSpPr>
              <p:nvPr/>
            </p:nvSpPr>
            <p:spPr bwMode="auto">
              <a:xfrm>
                <a:off x="3495606" y="4698968"/>
                <a:ext cx="1943672" cy="1219619"/>
              </a:xfrm>
              <a:custGeom>
                <a:avLst/>
                <a:gdLst/>
                <a:ahLst/>
                <a:cxnLst>
                  <a:cxn ang="0">
                    <a:pos x="42" y="15"/>
                  </a:cxn>
                  <a:cxn ang="0">
                    <a:pos x="83" y="15"/>
                  </a:cxn>
                  <a:cxn ang="0">
                    <a:pos x="148" y="8"/>
                  </a:cxn>
                  <a:cxn ang="0">
                    <a:pos x="195" y="8"/>
                  </a:cxn>
                  <a:cxn ang="0">
                    <a:pos x="203" y="36"/>
                  </a:cxn>
                  <a:cxn ang="0">
                    <a:pos x="175" y="61"/>
                  </a:cxn>
                  <a:cxn ang="0">
                    <a:pos x="165" y="99"/>
                  </a:cxn>
                  <a:cxn ang="0">
                    <a:pos x="210" y="131"/>
                  </a:cxn>
                  <a:cxn ang="0">
                    <a:pos x="268" y="156"/>
                  </a:cxn>
                  <a:cxn ang="0">
                    <a:pos x="358" y="189"/>
                  </a:cxn>
                  <a:cxn ang="0">
                    <a:pos x="413" y="229"/>
                  </a:cxn>
                  <a:cxn ang="0">
                    <a:pos x="445" y="239"/>
                  </a:cxn>
                  <a:cxn ang="0">
                    <a:pos x="508" y="269"/>
                  </a:cxn>
                  <a:cxn ang="0">
                    <a:pos x="563" y="322"/>
                  </a:cxn>
                  <a:cxn ang="0">
                    <a:pos x="598" y="359"/>
                  </a:cxn>
                  <a:cxn ang="0">
                    <a:pos x="596" y="400"/>
                  </a:cxn>
                  <a:cxn ang="0">
                    <a:pos x="593" y="445"/>
                  </a:cxn>
                  <a:cxn ang="0">
                    <a:pos x="548" y="437"/>
                  </a:cxn>
                  <a:cxn ang="0">
                    <a:pos x="516" y="379"/>
                  </a:cxn>
                  <a:cxn ang="0">
                    <a:pos x="488" y="354"/>
                  </a:cxn>
                  <a:cxn ang="0">
                    <a:pos x="433" y="349"/>
                  </a:cxn>
                  <a:cxn ang="0">
                    <a:pos x="405" y="342"/>
                  </a:cxn>
                  <a:cxn ang="0">
                    <a:pos x="390" y="319"/>
                  </a:cxn>
                  <a:cxn ang="0">
                    <a:pos x="360" y="309"/>
                  </a:cxn>
                  <a:cxn ang="0">
                    <a:pos x="333" y="332"/>
                  </a:cxn>
                  <a:cxn ang="0">
                    <a:pos x="326" y="332"/>
                  </a:cxn>
                  <a:cxn ang="0">
                    <a:pos x="308" y="312"/>
                  </a:cxn>
                  <a:cxn ang="0">
                    <a:pos x="298" y="269"/>
                  </a:cxn>
                  <a:cxn ang="0">
                    <a:pos x="268" y="266"/>
                  </a:cxn>
                  <a:cxn ang="0">
                    <a:pos x="223" y="247"/>
                  </a:cxn>
                  <a:cxn ang="0">
                    <a:pos x="200" y="234"/>
                  </a:cxn>
                  <a:cxn ang="0">
                    <a:pos x="180" y="216"/>
                  </a:cxn>
                  <a:cxn ang="0">
                    <a:pos x="183" y="201"/>
                  </a:cxn>
                  <a:cxn ang="0">
                    <a:pos x="157" y="186"/>
                  </a:cxn>
                  <a:cxn ang="0">
                    <a:pos x="133" y="194"/>
                  </a:cxn>
                  <a:cxn ang="0">
                    <a:pos x="88" y="191"/>
                  </a:cxn>
                  <a:cxn ang="0">
                    <a:pos x="55" y="184"/>
                  </a:cxn>
                  <a:cxn ang="0">
                    <a:pos x="50" y="156"/>
                  </a:cxn>
                  <a:cxn ang="0">
                    <a:pos x="30" y="141"/>
                  </a:cxn>
                  <a:cxn ang="0">
                    <a:pos x="12" y="114"/>
                  </a:cxn>
                  <a:cxn ang="0">
                    <a:pos x="2" y="81"/>
                  </a:cxn>
                  <a:cxn ang="0">
                    <a:pos x="32" y="69"/>
                  </a:cxn>
                  <a:cxn ang="0">
                    <a:pos x="30" y="58"/>
                  </a:cxn>
                  <a:cxn ang="0">
                    <a:pos x="35" y="21"/>
                  </a:cxn>
                </a:cxnLst>
                <a:rect l="0" t="0" r="r" b="b"/>
                <a:pathLst>
                  <a:path w="606" h="452">
                    <a:moveTo>
                      <a:pt x="30" y="13"/>
                    </a:moveTo>
                    <a:lnTo>
                      <a:pt x="42" y="15"/>
                    </a:lnTo>
                    <a:lnTo>
                      <a:pt x="50" y="13"/>
                    </a:lnTo>
                    <a:lnTo>
                      <a:pt x="83" y="15"/>
                    </a:lnTo>
                    <a:lnTo>
                      <a:pt x="113" y="8"/>
                    </a:lnTo>
                    <a:lnTo>
                      <a:pt x="148" y="8"/>
                    </a:lnTo>
                    <a:lnTo>
                      <a:pt x="183" y="0"/>
                    </a:lnTo>
                    <a:lnTo>
                      <a:pt x="195" y="8"/>
                    </a:lnTo>
                    <a:lnTo>
                      <a:pt x="203" y="18"/>
                    </a:lnTo>
                    <a:lnTo>
                      <a:pt x="203" y="36"/>
                    </a:lnTo>
                    <a:lnTo>
                      <a:pt x="195" y="45"/>
                    </a:lnTo>
                    <a:lnTo>
                      <a:pt x="175" y="61"/>
                    </a:lnTo>
                    <a:lnTo>
                      <a:pt x="160" y="88"/>
                    </a:lnTo>
                    <a:lnTo>
                      <a:pt x="165" y="99"/>
                    </a:lnTo>
                    <a:lnTo>
                      <a:pt x="183" y="119"/>
                    </a:lnTo>
                    <a:lnTo>
                      <a:pt x="210" y="131"/>
                    </a:lnTo>
                    <a:lnTo>
                      <a:pt x="238" y="149"/>
                    </a:lnTo>
                    <a:lnTo>
                      <a:pt x="268" y="156"/>
                    </a:lnTo>
                    <a:lnTo>
                      <a:pt x="343" y="186"/>
                    </a:lnTo>
                    <a:lnTo>
                      <a:pt x="358" y="189"/>
                    </a:lnTo>
                    <a:lnTo>
                      <a:pt x="385" y="206"/>
                    </a:lnTo>
                    <a:lnTo>
                      <a:pt x="413" y="229"/>
                    </a:lnTo>
                    <a:lnTo>
                      <a:pt x="423" y="236"/>
                    </a:lnTo>
                    <a:lnTo>
                      <a:pt x="445" y="239"/>
                    </a:lnTo>
                    <a:lnTo>
                      <a:pt x="463" y="251"/>
                    </a:lnTo>
                    <a:lnTo>
                      <a:pt x="508" y="269"/>
                    </a:lnTo>
                    <a:lnTo>
                      <a:pt x="531" y="300"/>
                    </a:lnTo>
                    <a:lnTo>
                      <a:pt x="563" y="322"/>
                    </a:lnTo>
                    <a:lnTo>
                      <a:pt x="583" y="347"/>
                    </a:lnTo>
                    <a:lnTo>
                      <a:pt x="598" y="359"/>
                    </a:lnTo>
                    <a:lnTo>
                      <a:pt x="606" y="389"/>
                    </a:lnTo>
                    <a:lnTo>
                      <a:pt x="596" y="400"/>
                    </a:lnTo>
                    <a:lnTo>
                      <a:pt x="593" y="422"/>
                    </a:lnTo>
                    <a:lnTo>
                      <a:pt x="593" y="445"/>
                    </a:lnTo>
                    <a:lnTo>
                      <a:pt x="586" y="452"/>
                    </a:lnTo>
                    <a:lnTo>
                      <a:pt x="548" y="437"/>
                    </a:lnTo>
                    <a:lnTo>
                      <a:pt x="531" y="422"/>
                    </a:lnTo>
                    <a:lnTo>
                      <a:pt x="516" y="379"/>
                    </a:lnTo>
                    <a:lnTo>
                      <a:pt x="498" y="357"/>
                    </a:lnTo>
                    <a:lnTo>
                      <a:pt x="488" y="354"/>
                    </a:lnTo>
                    <a:lnTo>
                      <a:pt x="451" y="347"/>
                    </a:lnTo>
                    <a:lnTo>
                      <a:pt x="433" y="349"/>
                    </a:lnTo>
                    <a:lnTo>
                      <a:pt x="425" y="347"/>
                    </a:lnTo>
                    <a:lnTo>
                      <a:pt x="405" y="342"/>
                    </a:lnTo>
                    <a:lnTo>
                      <a:pt x="390" y="332"/>
                    </a:lnTo>
                    <a:lnTo>
                      <a:pt x="390" y="319"/>
                    </a:lnTo>
                    <a:lnTo>
                      <a:pt x="385" y="314"/>
                    </a:lnTo>
                    <a:lnTo>
                      <a:pt x="360" y="309"/>
                    </a:lnTo>
                    <a:lnTo>
                      <a:pt x="343" y="317"/>
                    </a:lnTo>
                    <a:lnTo>
                      <a:pt x="333" y="332"/>
                    </a:lnTo>
                    <a:lnTo>
                      <a:pt x="328" y="337"/>
                    </a:lnTo>
                    <a:lnTo>
                      <a:pt x="326" y="332"/>
                    </a:lnTo>
                    <a:lnTo>
                      <a:pt x="313" y="322"/>
                    </a:lnTo>
                    <a:lnTo>
                      <a:pt x="308" y="312"/>
                    </a:lnTo>
                    <a:lnTo>
                      <a:pt x="305" y="291"/>
                    </a:lnTo>
                    <a:lnTo>
                      <a:pt x="298" y="269"/>
                    </a:lnTo>
                    <a:lnTo>
                      <a:pt x="288" y="264"/>
                    </a:lnTo>
                    <a:lnTo>
                      <a:pt x="268" y="266"/>
                    </a:lnTo>
                    <a:lnTo>
                      <a:pt x="258" y="274"/>
                    </a:lnTo>
                    <a:lnTo>
                      <a:pt x="223" y="247"/>
                    </a:lnTo>
                    <a:lnTo>
                      <a:pt x="207" y="231"/>
                    </a:lnTo>
                    <a:lnTo>
                      <a:pt x="200" y="234"/>
                    </a:lnTo>
                    <a:lnTo>
                      <a:pt x="183" y="221"/>
                    </a:lnTo>
                    <a:lnTo>
                      <a:pt x="180" y="216"/>
                    </a:lnTo>
                    <a:lnTo>
                      <a:pt x="185" y="206"/>
                    </a:lnTo>
                    <a:lnTo>
                      <a:pt x="183" y="201"/>
                    </a:lnTo>
                    <a:lnTo>
                      <a:pt x="167" y="189"/>
                    </a:lnTo>
                    <a:lnTo>
                      <a:pt x="157" y="186"/>
                    </a:lnTo>
                    <a:lnTo>
                      <a:pt x="145" y="197"/>
                    </a:lnTo>
                    <a:lnTo>
                      <a:pt x="133" y="194"/>
                    </a:lnTo>
                    <a:lnTo>
                      <a:pt x="102" y="197"/>
                    </a:lnTo>
                    <a:lnTo>
                      <a:pt x="88" y="191"/>
                    </a:lnTo>
                    <a:lnTo>
                      <a:pt x="65" y="197"/>
                    </a:lnTo>
                    <a:lnTo>
                      <a:pt x="55" y="184"/>
                    </a:lnTo>
                    <a:lnTo>
                      <a:pt x="53" y="164"/>
                    </a:lnTo>
                    <a:lnTo>
                      <a:pt x="50" y="156"/>
                    </a:lnTo>
                    <a:lnTo>
                      <a:pt x="40" y="151"/>
                    </a:lnTo>
                    <a:lnTo>
                      <a:pt x="30" y="141"/>
                    </a:lnTo>
                    <a:lnTo>
                      <a:pt x="30" y="126"/>
                    </a:lnTo>
                    <a:lnTo>
                      <a:pt x="12" y="114"/>
                    </a:lnTo>
                    <a:lnTo>
                      <a:pt x="0" y="84"/>
                    </a:lnTo>
                    <a:lnTo>
                      <a:pt x="2" y="81"/>
                    </a:lnTo>
                    <a:lnTo>
                      <a:pt x="15" y="81"/>
                    </a:lnTo>
                    <a:lnTo>
                      <a:pt x="32" y="69"/>
                    </a:lnTo>
                    <a:lnTo>
                      <a:pt x="35" y="61"/>
                    </a:lnTo>
                    <a:lnTo>
                      <a:pt x="30" y="58"/>
                    </a:lnTo>
                    <a:lnTo>
                      <a:pt x="27" y="48"/>
                    </a:lnTo>
                    <a:lnTo>
                      <a:pt x="35" y="21"/>
                    </a:lnTo>
                    <a:lnTo>
                      <a:pt x="30" y="13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12700">
                <a:solidFill>
                  <a:schemeClr val="bg1">
                    <a:lumMod val="75000"/>
                  </a:schemeClr>
                </a:solidFill>
                <a:round/>
                <a:headEnd/>
                <a:tailEnd/>
              </a:ln>
              <a:effectLst/>
              <a:scene3d>
                <a:camera prst="orthographicFront">
                  <a:rot lat="3300000" lon="0" rev="0"/>
                </a:camera>
                <a:lightRig rig="threePt" dir="t"/>
              </a:scene3d>
            </p:spPr>
            <p:txBody>
              <a:bodyPr/>
              <a:lstStyle/>
              <a:p>
                <a:endParaRPr lang="it-IT" sz="1600" dirty="0"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86" name="Rectangle 12"/>
              <p:cNvSpPr>
                <a:spLocks noChangeArrowheads="1"/>
              </p:cNvSpPr>
              <p:nvPr/>
            </p:nvSpPr>
            <p:spPr bwMode="auto">
              <a:xfrm rot="19202662">
                <a:off x="3686174" y="5498392"/>
                <a:ext cx="1207073" cy="2225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bIns="0" anchor="t" anchorCtr="0"/>
              <a:lstStyle/>
              <a:p>
                <a:pPr algn="ctr" eaLnBrk="0" hangingPunct="0"/>
                <a:r>
                  <a:rPr lang="it-IT" sz="1050" b="1" dirty="0" smtClean="0">
                    <a:solidFill>
                      <a:srgbClr val="1F4E79"/>
                    </a:solidFill>
                    <a:latin typeface="Calibri" pitchFamily="34" charset="0"/>
                  </a:rPr>
                  <a:t>Gazzetta </a:t>
                </a:r>
                <a:r>
                  <a:rPr lang="it-IT" sz="1050" b="1" dirty="0" err="1" smtClean="0">
                    <a:solidFill>
                      <a:srgbClr val="1F4E79"/>
                    </a:solidFill>
                    <a:latin typeface="Calibri" pitchFamily="34" charset="0"/>
                  </a:rPr>
                  <a:t>Mezz</a:t>
                </a:r>
                <a:r>
                  <a:rPr lang="it-IT" sz="1050" b="1" dirty="0" smtClean="0">
                    <a:solidFill>
                      <a:srgbClr val="1F4E79"/>
                    </a:solidFill>
                    <a:latin typeface="Calibri" pitchFamily="34" charset="0"/>
                  </a:rPr>
                  <a:t>.</a:t>
                </a:r>
                <a:endParaRPr lang="it-IT" sz="1050" b="1" dirty="0">
                  <a:solidFill>
                    <a:srgbClr val="1F4E79"/>
                  </a:solidFill>
                  <a:latin typeface="Calibri" pitchFamily="34" charset="0"/>
                </a:endParaRPr>
              </a:p>
            </p:txBody>
          </p:sp>
          <p:sp>
            <p:nvSpPr>
              <p:cNvPr id="87" name="Rectangle 12"/>
              <p:cNvSpPr>
                <a:spLocks noChangeArrowheads="1"/>
              </p:cNvSpPr>
              <p:nvPr/>
            </p:nvSpPr>
            <p:spPr bwMode="auto">
              <a:xfrm rot="19202662">
                <a:off x="4521057" y="5374545"/>
                <a:ext cx="888353" cy="1570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bIns="0" anchor="t" anchorCtr="0"/>
              <a:lstStyle/>
              <a:p>
                <a:pPr algn="ctr" eaLnBrk="0" hangingPunct="0"/>
                <a:r>
                  <a:rPr lang="it-IT" sz="1050" b="1" dirty="0" smtClean="0">
                    <a:solidFill>
                      <a:srgbClr val="1F4E79"/>
                    </a:solidFill>
                    <a:latin typeface="Calibri" pitchFamily="34" charset="0"/>
                  </a:rPr>
                  <a:t>GEDI</a:t>
                </a:r>
                <a:endParaRPr lang="it-IT" sz="1050" b="1" dirty="0">
                  <a:solidFill>
                    <a:srgbClr val="1F4E79"/>
                  </a:solidFill>
                  <a:latin typeface="Calibri" pitchFamily="34" charset="0"/>
                </a:endParaRPr>
              </a:p>
            </p:txBody>
          </p:sp>
          <p:sp>
            <p:nvSpPr>
              <p:cNvPr id="48" name="Rectangle 12"/>
              <p:cNvSpPr>
                <a:spLocks noChangeArrowheads="1"/>
              </p:cNvSpPr>
              <p:nvPr/>
            </p:nvSpPr>
            <p:spPr bwMode="auto">
              <a:xfrm rot="19202662">
                <a:off x="3195696" y="5524489"/>
                <a:ext cx="1083118" cy="174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bIns="0" anchor="t" anchorCtr="0"/>
              <a:lstStyle/>
              <a:p>
                <a:pPr algn="ctr" eaLnBrk="0" hangingPunct="0"/>
                <a:r>
                  <a:rPr lang="it-IT" sz="1050" b="1" dirty="0" smtClean="0">
                    <a:solidFill>
                      <a:srgbClr val="1F4E79"/>
                    </a:solidFill>
                    <a:latin typeface="Calibri" pitchFamily="34" charset="0"/>
                  </a:rPr>
                  <a:t>Caltagirone Ed.</a:t>
                </a:r>
                <a:endParaRPr lang="it-IT" sz="1050" b="1" dirty="0">
                  <a:solidFill>
                    <a:srgbClr val="1F4E79"/>
                  </a:solidFill>
                  <a:latin typeface="Calibri" pitchFamily="34" charset="0"/>
                </a:endParaRPr>
              </a:p>
            </p:txBody>
          </p:sp>
          <p:graphicFrame>
            <p:nvGraphicFramePr>
              <p:cNvPr id="83" name="Grafico 82"/>
              <p:cNvGraphicFramePr/>
              <p:nvPr>
                <p:extLst>
                  <p:ext uri="{D42A27DB-BD31-4B8C-83A1-F6EECF244321}">
                    <p14:modId xmlns:p14="http://schemas.microsoft.com/office/powerpoint/2010/main" val="3297997305"/>
                  </p:ext>
                </p:extLst>
              </p:nvPr>
            </p:nvGraphicFramePr>
            <p:xfrm>
              <a:off x="3491490" y="3452401"/>
              <a:ext cx="2063185" cy="2082307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7"/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341901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ttangolo arrotondato 30"/>
          <p:cNvSpPr/>
          <p:nvPr/>
        </p:nvSpPr>
        <p:spPr>
          <a:xfrm>
            <a:off x="8217000" y="1277993"/>
            <a:ext cx="801737" cy="3356689"/>
          </a:xfrm>
          <a:prstGeom prst="roundRect">
            <a:avLst/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Operating </a:t>
            </a:r>
            <a:r>
              <a:rPr lang="it-IT" dirty="0" err="1" smtClean="0"/>
              <a:t>costs</a:t>
            </a:r>
            <a:r>
              <a:rPr lang="it-IT" dirty="0" smtClean="0"/>
              <a:t> </a:t>
            </a:r>
            <a:r>
              <a:rPr lang="it-IT" dirty="0" err="1" smtClean="0"/>
              <a:t>dynamic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C3B85-9911-449A-9986-E4A1E57D3F7A}" type="slidenum">
              <a:rPr lang="it-IT" smtClean="0"/>
              <a:pPr/>
              <a:t>9</a:t>
            </a:fld>
            <a:endParaRPr lang="it-IT" dirty="0"/>
          </a:p>
        </p:txBody>
      </p:sp>
      <p:graphicFrame>
        <p:nvGraphicFramePr>
          <p:cNvPr id="11" name="Grafico 10"/>
          <p:cNvGraphicFramePr/>
          <p:nvPr>
            <p:extLst>
              <p:ext uri="{D42A27DB-BD31-4B8C-83A1-F6EECF244321}">
                <p14:modId xmlns:p14="http://schemas.microsoft.com/office/powerpoint/2010/main" val="869135991"/>
              </p:ext>
            </p:extLst>
          </p:nvPr>
        </p:nvGraphicFramePr>
        <p:xfrm>
          <a:off x="415904" y="1269796"/>
          <a:ext cx="7620034" cy="3905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8298740" y="1332311"/>
            <a:ext cx="719999" cy="206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1400" b="1" dirty="0" smtClean="0">
                <a:solidFill>
                  <a:schemeClr val="bg1"/>
                </a:solidFill>
                <a:latin typeface="Calibri" pitchFamily="34" charset="0"/>
              </a:rPr>
              <a:t>-6,3%</a:t>
            </a:r>
            <a:endParaRPr lang="it-IT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grpSp>
        <p:nvGrpSpPr>
          <p:cNvPr id="3" name="Gruppo 2"/>
          <p:cNvGrpSpPr/>
          <p:nvPr/>
        </p:nvGrpSpPr>
        <p:grpSpPr>
          <a:xfrm>
            <a:off x="476773" y="1278750"/>
            <a:ext cx="6839390" cy="306891"/>
            <a:chOff x="476773" y="1278750"/>
            <a:chExt cx="6839390" cy="306891"/>
          </a:xfrm>
        </p:grpSpPr>
        <p:sp>
          <p:nvSpPr>
            <p:cNvPr id="4" name="Figura a mano libera 3"/>
            <p:cNvSpPr/>
            <p:nvPr/>
          </p:nvSpPr>
          <p:spPr>
            <a:xfrm>
              <a:off x="476773" y="1278750"/>
              <a:ext cx="683939" cy="306891"/>
            </a:xfrm>
            <a:custGeom>
              <a:avLst/>
              <a:gdLst>
                <a:gd name="connsiteX0" fmla="*/ 0 w 683939"/>
                <a:gd name="connsiteY0" fmla="*/ 0 h 306891"/>
                <a:gd name="connsiteX1" fmla="*/ 530494 w 683939"/>
                <a:gd name="connsiteY1" fmla="*/ 0 h 306891"/>
                <a:gd name="connsiteX2" fmla="*/ 683939 w 683939"/>
                <a:gd name="connsiteY2" fmla="*/ 153446 h 306891"/>
                <a:gd name="connsiteX3" fmla="*/ 530494 w 683939"/>
                <a:gd name="connsiteY3" fmla="*/ 306891 h 306891"/>
                <a:gd name="connsiteX4" fmla="*/ 0 w 683939"/>
                <a:gd name="connsiteY4" fmla="*/ 306891 h 306891"/>
                <a:gd name="connsiteX5" fmla="*/ 153446 w 683939"/>
                <a:gd name="connsiteY5" fmla="*/ 153446 h 306891"/>
                <a:gd name="connsiteX6" fmla="*/ 0 w 683939"/>
                <a:gd name="connsiteY6" fmla="*/ 0 h 306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3939" h="306891">
                  <a:moveTo>
                    <a:pt x="0" y="0"/>
                  </a:moveTo>
                  <a:lnTo>
                    <a:pt x="530494" y="0"/>
                  </a:lnTo>
                  <a:lnTo>
                    <a:pt x="683939" y="153446"/>
                  </a:lnTo>
                  <a:lnTo>
                    <a:pt x="530494" y="306891"/>
                  </a:lnTo>
                  <a:lnTo>
                    <a:pt x="0" y="306891"/>
                  </a:lnTo>
                  <a:lnTo>
                    <a:pt x="153446" y="1534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cap="sq">
              <a:noFill/>
              <a:miter lim="800000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3446" tIns="16002" rIns="153445" bIns="1600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b="1" kern="1200" dirty="0" smtClean="0"/>
                <a:t>273,2</a:t>
              </a:r>
              <a:endParaRPr lang="it-IT" sz="1200" b="1" kern="1200" dirty="0"/>
            </a:p>
          </p:txBody>
        </p:sp>
        <p:sp>
          <p:nvSpPr>
            <p:cNvPr id="6" name="Figura a mano libera 5"/>
            <p:cNvSpPr/>
            <p:nvPr/>
          </p:nvSpPr>
          <p:spPr>
            <a:xfrm>
              <a:off x="1092318" y="1278750"/>
              <a:ext cx="683939" cy="306891"/>
            </a:xfrm>
            <a:custGeom>
              <a:avLst/>
              <a:gdLst>
                <a:gd name="connsiteX0" fmla="*/ 0 w 683939"/>
                <a:gd name="connsiteY0" fmla="*/ 0 h 306891"/>
                <a:gd name="connsiteX1" fmla="*/ 530494 w 683939"/>
                <a:gd name="connsiteY1" fmla="*/ 0 h 306891"/>
                <a:gd name="connsiteX2" fmla="*/ 683939 w 683939"/>
                <a:gd name="connsiteY2" fmla="*/ 153446 h 306891"/>
                <a:gd name="connsiteX3" fmla="*/ 530494 w 683939"/>
                <a:gd name="connsiteY3" fmla="*/ 306891 h 306891"/>
                <a:gd name="connsiteX4" fmla="*/ 0 w 683939"/>
                <a:gd name="connsiteY4" fmla="*/ 306891 h 306891"/>
                <a:gd name="connsiteX5" fmla="*/ 153446 w 683939"/>
                <a:gd name="connsiteY5" fmla="*/ 153446 h 306891"/>
                <a:gd name="connsiteX6" fmla="*/ 0 w 683939"/>
                <a:gd name="connsiteY6" fmla="*/ 0 h 306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3939" h="306891">
                  <a:moveTo>
                    <a:pt x="0" y="0"/>
                  </a:moveTo>
                  <a:lnTo>
                    <a:pt x="530494" y="0"/>
                  </a:lnTo>
                  <a:lnTo>
                    <a:pt x="683939" y="153446"/>
                  </a:lnTo>
                  <a:lnTo>
                    <a:pt x="530494" y="306891"/>
                  </a:lnTo>
                  <a:lnTo>
                    <a:pt x="0" y="306891"/>
                  </a:lnTo>
                  <a:lnTo>
                    <a:pt x="153446" y="1534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cap="sq">
              <a:noFill/>
              <a:miter lim="800000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3446" tIns="16002" rIns="153445" bIns="1600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b="1" kern="1200" dirty="0" smtClean="0"/>
                <a:t>263,1</a:t>
              </a:r>
              <a:endParaRPr lang="it-IT" sz="1200" b="1" kern="1200" dirty="0"/>
            </a:p>
          </p:txBody>
        </p:sp>
        <p:sp>
          <p:nvSpPr>
            <p:cNvPr id="7" name="Figura a mano libera 6"/>
            <p:cNvSpPr/>
            <p:nvPr/>
          </p:nvSpPr>
          <p:spPr>
            <a:xfrm>
              <a:off x="1707863" y="1278750"/>
              <a:ext cx="683939" cy="306891"/>
            </a:xfrm>
            <a:custGeom>
              <a:avLst/>
              <a:gdLst>
                <a:gd name="connsiteX0" fmla="*/ 0 w 683939"/>
                <a:gd name="connsiteY0" fmla="*/ 0 h 306891"/>
                <a:gd name="connsiteX1" fmla="*/ 530494 w 683939"/>
                <a:gd name="connsiteY1" fmla="*/ 0 h 306891"/>
                <a:gd name="connsiteX2" fmla="*/ 683939 w 683939"/>
                <a:gd name="connsiteY2" fmla="*/ 153446 h 306891"/>
                <a:gd name="connsiteX3" fmla="*/ 530494 w 683939"/>
                <a:gd name="connsiteY3" fmla="*/ 306891 h 306891"/>
                <a:gd name="connsiteX4" fmla="*/ 0 w 683939"/>
                <a:gd name="connsiteY4" fmla="*/ 306891 h 306891"/>
                <a:gd name="connsiteX5" fmla="*/ 153446 w 683939"/>
                <a:gd name="connsiteY5" fmla="*/ 153446 h 306891"/>
                <a:gd name="connsiteX6" fmla="*/ 0 w 683939"/>
                <a:gd name="connsiteY6" fmla="*/ 0 h 306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3939" h="306891">
                  <a:moveTo>
                    <a:pt x="0" y="0"/>
                  </a:moveTo>
                  <a:lnTo>
                    <a:pt x="530494" y="0"/>
                  </a:lnTo>
                  <a:lnTo>
                    <a:pt x="683939" y="153446"/>
                  </a:lnTo>
                  <a:lnTo>
                    <a:pt x="530494" y="306891"/>
                  </a:lnTo>
                  <a:lnTo>
                    <a:pt x="0" y="306891"/>
                  </a:lnTo>
                  <a:lnTo>
                    <a:pt x="153446" y="1534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cap="sq">
              <a:noFill/>
              <a:miter lim="800000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3446" tIns="16002" rIns="153445" bIns="1600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b="1" kern="1200" dirty="0" smtClean="0"/>
                <a:t>250,8</a:t>
              </a:r>
              <a:endParaRPr lang="it-IT" sz="1200" b="1" kern="1200" dirty="0"/>
            </a:p>
          </p:txBody>
        </p:sp>
        <p:sp>
          <p:nvSpPr>
            <p:cNvPr id="8" name="Figura a mano libera 7"/>
            <p:cNvSpPr/>
            <p:nvPr/>
          </p:nvSpPr>
          <p:spPr>
            <a:xfrm>
              <a:off x="2323408" y="1278750"/>
              <a:ext cx="683939" cy="306891"/>
            </a:xfrm>
            <a:custGeom>
              <a:avLst/>
              <a:gdLst>
                <a:gd name="connsiteX0" fmla="*/ 0 w 683939"/>
                <a:gd name="connsiteY0" fmla="*/ 0 h 306891"/>
                <a:gd name="connsiteX1" fmla="*/ 530494 w 683939"/>
                <a:gd name="connsiteY1" fmla="*/ 0 h 306891"/>
                <a:gd name="connsiteX2" fmla="*/ 683939 w 683939"/>
                <a:gd name="connsiteY2" fmla="*/ 153446 h 306891"/>
                <a:gd name="connsiteX3" fmla="*/ 530494 w 683939"/>
                <a:gd name="connsiteY3" fmla="*/ 306891 h 306891"/>
                <a:gd name="connsiteX4" fmla="*/ 0 w 683939"/>
                <a:gd name="connsiteY4" fmla="*/ 306891 h 306891"/>
                <a:gd name="connsiteX5" fmla="*/ 153446 w 683939"/>
                <a:gd name="connsiteY5" fmla="*/ 153446 h 306891"/>
                <a:gd name="connsiteX6" fmla="*/ 0 w 683939"/>
                <a:gd name="connsiteY6" fmla="*/ 0 h 306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3939" h="306891">
                  <a:moveTo>
                    <a:pt x="0" y="0"/>
                  </a:moveTo>
                  <a:lnTo>
                    <a:pt x="530494" y="0"/>
                  </a:lnTo>
                  <a:lnTo>
                    <a:pt x="683939" y="153446"/>
                  </a:lnTo>
                  <a:lnTo>
                    <a:pt x="530494" y="306891"/>
                  </a:lnTo>
                  <a:lnTo>
                    <a:pt x="0" y="306891"/>
                  </a:lnTo>
                  <a:lnTo>
                    <a:pt x="153446" y="1534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cap="sq">
              <a:noFill/>
              <a:miter lim="800000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3446" tIns="16002" rIns="153445" bIns="1600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b="1" kern="1200" dirty="0" smtClean="0"/>
                <a:t>220,9</a:t>
              </a:r>
              <a:endParaRPr lang="it-IT" sz="1200" b="1" kern="1200" dirty="0"/>
            </a:p>
          </p:txBody>
        </p:sp>
        <p:sp>
          <p:nvSpPr>
            <p:cNvPr id="9" name="Figura a mano libera 8"/>
            <p:cNvSpPr/>
            <p:nvPr/>
          </p:nvSpPr>
          <p:spPr>
            <a:xfrm>
              <a:off x="2938953" y="1278750"/>
              <a:ext cx="683939" cy="306891"/>
            </a:xfrm>
            <a:custGeom>
              <a:avLst/>
              <a:gdLst>
                <a:gd name="connsiteX0" fmla="*/ 0 w 683939"/>
                <a:gd name="connsiteY0" fmla="*/ 0 h 306891"/>
                <a:gd name="connsiteX1" fmla="*/ 530494 w 683939"/>
                <a:gd name="connsiteY1" fmla="*/ 0 h 306891"/>
                <a:gd name="connsiteX2" fmla="*/ 683939 w 683939"/>
                <a:gd name="connsiteY2" fmla="*/ 153446 h 306891"/>
                <a:gd name="connsiteX3" fmla="*/ 530494 w 683939"/>
                <a:gd name="connsiteY3" fmla="*/ 306891 h 306891"/>
                <a:gd name="connsiteX4" fmla="*/ 0 w 683939"/>
                <a:gd name="connsiteY4" fmla="*/ 306891 h 306891"/>
                <a:gd name="connsiteX5" fmla="*/ 153446 w 683939"/>
                <a:gd name="connsiteY5" fmla="*/ 153446 h 306891"/>
                <a:gd name="connsiteX6" fmla="*/ 0 w 683939"/>
                <a:gd name="connsiteY6" fmla="*/ 0 h 306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3939" h="306891">
                  <a:moveTo>
                    <a:pt x="0" y="0"/>
                  </a:moveTo>
                  <a:lnTo>
                    <a:pt x="530494" y="0"/>
                  </a:lnTo>
                  <a:lnTo>
                    <a:pt x="683939" y="153446"/>
                  </a:lnTo>
                  <a:lnTo>
                    <a:pt x="530494" y="306891"/>
                  </a:lnTo>
                  <a:lnTo>
                    <a:pt x="0" y="306891"/>
                  </a:lnTo>
                  <a:lnTo>
                    <a:pt x="153446" y="1534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cap="sq">
              <a:noFill/>
              <a:miter lim="800000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3446" tIns="16002" rIns="153445" bIns="1600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b="1" kern="1200" dirty="0" smtClean="0"/>
                <a:t>217,3</a:t>
              </a:r>
              <a:endParaRPr lang="it-IT" sz="1200" b="1" kern="1200" dirty="0"/>
            </a:p>
          </p:txBody>
        </p:sp>
        <p:sp>
          <p:nvSpPr>
            <p:cNvPr id="10" name="Figura a mano libera 9"/>
            <p:cNvSpPr/>
            <p:nvPr/>
          </p:nvSpPr>
          <p:spPr>
            <a:xfrm>
              <a:off x="3554498" y="1278750"/>
              <a:ext cx="683939" cy="306891"/>
            </a:xfrm>
            <a:custGeom>
              <a:avLst/>
              <a:gdLst>
                <a:gd name="connsiteX0" fmla="*/ 0 w 683939"/>
                <a:gd name="connsiteY0" fmla="*/ 0 h 306891"/>
                <a:gd name="connsiteX1" fmla="*/ 530494 w 683939"/>
                <a:gd name="connsiteY1" fmla="*/ 0 h 306891"/>
                <a:gd name="connsiteX2" fmla="*/ 683939 w 683939"/>
                <a:gd name="connsiteY2" fmla="*/ 153446 h 306891"/>
                <a:gd name="connsiteX3" fmla="*/ 530494 w 683939"/>
                <a:gd name="connsiteY3" fmla="*/ 306891 h 306891"/>
                <a:gd name="connsiteX4" fmla="*/ 0 w 683939"/>
                <a:gd name="connsiteY4" fmla="*/ 306891 h 306891"/>
                <a:gd name="connsiteX5" fmla="*/ 153446 w 683939"/>
                <a:gd name="connsiteY5" fmla="*/ 153446 h 306891"/>
                <a:gd name="connsiteX6" fmla="*/ 0 w 683939"/>
                <a:gd name="connsiteY6" fmla="*/ 0 h 306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3939" h="306891">
                  <a:moveTo>
                    <a:pt x="0" y="0"/>
                  </a:moveTo>
                  <a:lnTo>
                    <a:pt x="530494" y="0"/>
                  </a:lnTo>
                  <a:lnTo>
                    <a:pt x="683939" y="153446"/>
                  </a:lnTo>
                  <a:lnTo>
                    <a:pt x="530494" y="306891"/>
                  </a:lnTo>
                  <a:lnTo>
                    <a:pt x="0" y="306891"/>
                  </a:lnTo>
                  <a:lnTo>
                    <a:pt x="153446" y="1534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cap="sq">
              <a:noFill/>
              <a:miter lim="800000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3446" tIns="16002" rIns="153445" bIns="1600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b="1" kern="1200" dirty="0" smtClean="0"/>
                <a:t>211,6</a:t>
              </a:r>
              <a:endParaRPr lang="it-IT" sz="1200" b="1" kern="1200" dirty="0"/>
            </a:p>
          </p:txBody>
        </p:sp>
        <p:sp>
          <p:nvSpPr>
            <p:cNvPr id="12" name="Figura a mano libera 11"/>
            <p:cNvSpPr/>
            <p:nvPr/>
          </p:nvSpPr>
          <p:spPr>
            <a:xfrm>
              <a:off x="4170044" y="1278750"/>
              <a:ext cx="683939" cy="306891"/>
            </a:xfrm>
            <a:custGeom>
              <a:avLst/>
              <a:gdLst>
                <a:gd name="connsiteX0" fmla="*/ 0 w 683939"/>
                <a:gd name="connsiteY0" fmla="*/ 0 h 306891"/>
                <a:gd name="connsiteX1" fmla="*/ 530494 w 683939"/>
                <a:gd name="connsiteY1" fmla="*/ 0 h 306891"/>
                <a:gd name="connsiteX2" fmla="*/ 683939 w 683939"/>
                <a:gd name="connsiteY2" fmla="*/ 153446 h 306891"/>
                <a:gd name="connsiteX3" fmla="*/ 530494 w 683939"/>
                <a:gd name="connsiteY3" fmla="*/ 306891 h 306891"/>
                <a:gd name="connsiteX4" fmla="*/ 0 w 683939"/>
                <a:gd name="connsiteY4" fmla="*/ 306891 h 306891"/>
                <a:gd name="connsiteX5" fmla="*/ 153446 w 683939"/>
                <a:gd name="connsiteY5" fmla="*/ 153446 h 306891"/>
                <a:gd name="connsiteX6" fmla="*/ 0 w 683939"/>
                <a:gd name="connsiteY6" fmla="*/ 0 h 306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3939" h="306891">
                  <a:moveTo>
                    <a:pt x="0" y="0"/>
                  </a:moveTo>
                  <a:lnTo>
                    <a:pt x="530494" y="0"/>
                  </a:lnTo>
                  <a:lnTo>
                    <a:pt x="683939" y="153446"/>
                  </a:lnTo>
                  <a:lnTo>
                    <a:pt x="530494" y="306891"/>
                  </a:lnTo>
                  <a:lnTo>
                    <a:pt x="0" y="306891"/>
                  </a:lnTo>
                  <a:lnTo>
                    <a:pt x="153446" y="1534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cap="sq">
              <a:noFill/>
              <a:miter lim="800000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3446" tIns="16002" rIns="153445" bIns="1600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b="1" kern="1200" dirty="0" smtClean="0"/>
                <a:t>182,7</a:t>
              </a:r>
              <a:endParaRPr lang="it-IT" sz="1200" b="1" kern="1200" dirty="0"/>
            </a:p>
          </p:txBody>
        </p:sp>
        <p:sp>
          <p:nvSpPr>
            <p:cNvPr id="13" name="Figura a mano libera 12"/>
            <p:cNvSpPr/>
            <p:nvPr/>
          </p:nvSpPr>
          <p:spPr>
            <a:xfrm>
              <a:off x="4785589" y="1278750"/>
              <a:ext cx="683939" cy="306891"/>
            </a:xfrm>
            <a:custGeom>
              <a:avLst/>
              <a:gdLst>
                <a:gd name="connsiteX0" fmla="*/ 0 w 683939"/>
                <a:gd name="connsiteY0" fmla="*/ 0 h 306891"/>
                <a:gd name="connsiteX1" fmla="*/ 530494 w 683939"/>
                <a:gd name="connsiteY1" fmla="*/ 0 h 306891"/>
                <a:gd name="connsiteX2" fmla="*/ 683939 w 683939"/>
                <a:gd name="connsiteY2" fmla="*/ 153446 h 306891"/>
                <a:gd name="connsiteX3" fmla="*/ 530494 w 683939"/>
                <a:gd name="connsiteY3" fmla="*/ 306891 h 306891"/>
                <a:gd name="connsiteX4" fmla="*/ 0 w 683939"/>
                <a:gd name="connsiteY4" fmla="*/ 306891 h 306891"/>
                <a:gd name="connsiteX5" fmla="*/ 153446 w 683939"/>
                <a:gd name="connsiteY5" fmla="*/ 153446 h 306891"/>
                <a:gd name="connsiteX6" fmla="*/ 0 w 683939"/>
                <a:gd name="connsiteY6" fmla="*/ 0 h 306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3939" h="306891">
                  <a:moveTo>
                    <a:pt x="0" y="0"/>
                  </a:moveTo>
                  <a:lnTo>
                    <a:pt x="530494" y="0"/>
                  </a:lnTo>
                  <a:lnTo>
                    <a:pt x="683939" y="153446"/>
                  </a:lnTo>
                  <a:lnTo>
                    <a:pt x="530494" y="306891"/>
                  </a:lnTo>
                  <a:lnTo>
                    <a:pt x="0" y="306891"/>
                  </a:lnTo>
                  <a:lnTo>
                    <a:pt x="153446" y="1534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cap="sq">
              <a:noFill/>
              <a:miter lim="800000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3446" tIns="16002" rIns="153445" bIns="1600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b="1" kern="1200" dirty="0" smtClean="0"/>
                <a:t>170,1</a:t>
              </a:r>
              <a:endParaRPr lang="it-IT" sz="1200" b="1" kern="1200" dirty="0"/>
            </a:p>
          </p:txBody>
        </p:sp>
        <p:sp>
          <p:nvSpPr>
            <p:cNvPr id="14" name="Figura a mano libera 13"/>
            <p:cNvSpPr/>
            <p:nvPr/>
          </p:nvSpPr>
          <p:spPr>
            <a:xfrm>
              <a:off x="5401134" y="1278750"/>
              <a:ext cx="683939" cy="306891"/>
            </a:xfrm>
            <a:custGeom>
              <a:avLst/>
              <a:gdLst>
                <a:gd name="connsiteX0" fmla="*/ 0 w 683939"/>
                <a:gd name="connsiteY0" fmla="*/ 0 h 306891"/>
                <a:gd name="connsiteX1" fmla="*/ 530494 w 683939"/>
                <a:gd name="connsiteY1" fmla="*/ 0 h 306891"/>
                <a:gd name="connsiteX2" fmla="*/ 683939 w 683939"/>
                <a:gd name="connsiteY2" fmla="*/ 153446 h 306891"/>
                <a:gd name="connsiteX3" fmla="*/ 530494 w 683939"/>
                <a:gd name="connsiteY3" fmla="*/ 306891 h 306891"/>
                <a:gd name="connsiteX4" fmla="*/ 0 w 683939"/>
                <a:gd name="connsiteY4" fmla="*/ 306891 h 306891"/>
                <a:gd name="connsiteX5" fmla="*/ 153446 w 683939"/>
                <a:gd name="connsiteY5" fmla="*/ 153446 h 306891"/>
                <a:gd name="connsiteX6" fmla="*/ 0 w 683939"/>
                <a:gd name="connsiteY6" fmla="*/ 0 h 306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3939" h="306891">
                  <a:moveTo>
                    <a:pt x="0" y="0"/>
                  </a:moveTo>
                  <a:lnTo>
                    <a:pt x="530494" y="0"/>
                  </a:lnTo>
                  <a:lnTo>
                    <a:pt x="683939" y="153446"/>
                  </a:lnTo>
                  <a:lnTo>
                    <a:pt x="530494" y="306891"/>
                  </a:lnTo>
                  <a:lnTo>
                    <a:pt x="0" y="306891"/>
                  </a:lnTo>
                  <a:lnTo>
                    <a:pt x="153446" y="1534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cap="sq">
              <a:noFill/>
              <a:miter lim="800000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3446" tIns="16002" rIns="153445" bIns="1600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b="1" kern="1200" dirty="0" smtClean="0"/>
                <a:t>159,9</a:t>
              </a:r>
              <a:endParaRPr lang="it-IT" sz="1200" b="1" kern="1200" dirty="0"/>
            </a:p>
          </p:txBody>
        </p:sp>
        <p:sp>
          <p:nvSpPr>
            <p:cNvPr id="15" name="Figura a mano libera 14"/>
            <p:cNvSpPr/>
            <p:nvPr/>
          </p:nvSpPr>
          <p:spPr>
            <a:xfrm>
              <a:off x="6016679" y="1278750"/>
              <a:ext cx="683939" cy="306891"/>
            </a:xfrm>
            <a:custGeom>
              <a:avLst/>
              <a:gdLst>
                <a:gd name="connsiteX0" fmla="*/ 0 w 683939"/>
                <a:gd name="connsiteY0" fmla="*/ 0 h 306891"/>
                <a:gd name="connsiteX1" fmla="*/ 530494 w 683939"/>
                <a:gd name="connsiteY1" fmla="*/ 0 h 306891"/>
                <a:gd name="connsiteX2" fmla="*/ 683939 w 683939"/>
                <a:gd name="connsiteY2" fmla="*/ 153446 h 306891"/>
                <a:gd name="connsiteX3" fmla="*/ 530494 w 683939"/>
                <a:gd name="connsiteY3" fmla="*/ 306891 h 306891"/>
                <a:gd name="connsiteX4" fmla="*/ 0 w 683939"/>
                <a:gd name="connsiteY4" fmla="*/ 306891 h 306891"/>
                <a:gd name="connsiteX5" fmla="*/ 153446 w 683939"/>
                <a:gd name="connsiteY5" fmla="*/ 153446 h 306891"/>
                <a:gd name="connsiteX6" fmla="*/ 0 w 683939"/>
                <a:gd name="connsiteY6" fmla="*/ 0 h 306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3939" h="306891">
                  <a:moveTo>
                    <a:pt x="0" y="0"/>
                  </a:moveTo>
                  <a:lnTo>
                    <a:pt x="530494" y="0"/>
                  </a:lnTo>
                  <a:lnTo>
                    <a:pt x="683939" y="153446"/>
                  </a:lnTo>
                  <a:lnTo>
                    <a:pt x="530494" y="306891"/>
                  </a:lnTo>
                  <a:lnTo>
                    <a:pt x="0" y="306891"/>
                  </a:lnTo>
                  <a:lnTo>
                    <a:pt x="153446" y="1534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cap="sq">
              <a:noFill/>
              <a:miter lim="800000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3446" tIns="16002" rIns="153445" bIns="1600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b="1" kern="1200" dirty="0" smtClean="0"/>
                <a:t>154,3</a:t>
              </a:r>
              <a:endParaRPr lang="it-IT" sz="1200" b="1" kern="1200" dirty="0"/>
            </a:p>
          </p:txBody>
        </p:sp>
        <p:sp>
          <p:nvSpPr>
            <p:cNvPr id="16" name="Figura a mano libera 15"/>
            <p:cNvSpPr/>
            <p:nvPr/>
          </p:nvSpPr>
          <p:spPr>
            <a:xfrm>
              <a:off x="6632224" y="1278750"/>
              <a:ext cx="683939" cy="306891"/>
            </a:xfrm>
            <a:custGeom>
              <a:avLst/>
              <a:gdLst>
                <a:gd name="connsiteX0" fmla="*/ 0 w 683939"/>
                <a:gd name="connsiteY0" fmla="*/ 0 h 306891"/>
                <a:gd name="connsiteX1" fmla="*/ 530494 w 683939"/>
                <a:gd name="connsiteY1" fmla="*/ 0 h 306891"/>
                <a:gd name="connsiteX2" fmla="*/ 683939 w 683939"/>
                <a:gd name="connsiteY2" fmla="*/ 153446 h 306891"/>
                <a:gd name="connsiteX3" fmla="*/ 530494 w 683939"/>
                <a:gd name="connsiteY3" fmla="*/ 306891 h 306891"/>
                <a:gd name="connsiteX4" fmla="*/ 0 w 683939"/>
                <a:gd name="connsiteY4" fmla="*/ 306891 h 306891"/>
                <a:gd name="connsiteX5" fmla="*/ 153446 w 683939"/>
                <a:gd name="connsiteY5" fmla="*/ 153446 h 306891"/>
                <a:gd name="connsiteX6" fmla="*/ 0 w 683939"/>
                <a:gd name="connsiteY6" fmla="*/ 0 h 306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3939" h="306891">
                  <a:moveTo>
                    <a:pt x="0" y="0"/>
                  </a:moveTo>
                  <a:lnTo>
                    <a:pt x="530494" y="0"/>
                  </a:lnTo>
                  <a:lnTo>
                    <a:pt x="683939" y="153446"/>
                  </a:lnTo>
                  <a:lnTo>
                    <a:pt x="530494" y="306891"/>
                  </a:lnTo>
                  <a:lnTo>
                    <a:pt x="0" y="306891"/>
                  </a:lnTo>
                  <a:lnTo>
                    <a:pt x="153446" y="1534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cap="sq">
              <a:noFill/>
              <a:miter lim="800000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3446" tIns="16002" rIns="153445" bIns="1600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b="1" kern="1200" dirty="0" smtClean="0"/>
                <a:t>144,9</a:t>
              </a:r>
              <a:endParaRPr lang="it-IT" sz="1200" b="1" kern="1200" dirty="0"/>
            </a:p>
          </p:txBody>
        </p:sp>
      </p:grp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659514" y="5148297"/>
            <a:ext cx="775839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>
              <a:lnSpc>
                <a:spcPct val="150000"/>
              </a:lnSpc>
            </a:pPr>
            <a:r>
              <a:rPr lang="it-IT" sz="2000" b="1" dirty="0" err="1" smtClean="0">
                <a:solidFill>
                  <a:srgbClr val="1F4E79"/>
                </a:solidFill>
                <a:latin typeface="Calibri" pitchFamily="34" charset="0"/>
              </a:rPr>
              <a:t>Starting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 f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rom 2007 </a:t>
            </a:r>
            <a:r>
              <a:rPr lang="it-IT" sz="2000" b="1" dirty="0" err="1" smtClean="0">
                <a:solidFill>
                  <a:srgbClr val="1F4E79"/>
                </a:solidFill>
                <a:latin typeface="Calibri" pitchFamily="34" charset="0"/>
              </a:rPr>
              <a:t>costs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2000" b="1" dirty="0" err="1" smtClean="0">
                <a:solidFill>
                  <a:srgbClr val="1F4E79"/>
                </a:solidFill>
                <a:latin typeface="Calibri" pitchFamily="34" charset="0"/>
              </a:rPr>
              <a:t>decreased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 of € 139,2 </a:t>
            </a:r>
            <a:r>
              <a:rPr lang="it-IT" sz="2000" b="1" dirty="0" err="1" smtClean="0">
                <a:solidFill>
                  <a:srgbClr val="1F4E79"/>
                </a:solidFill>
                <a:latin typeface="Calibri" pitchFamily="34" charset="0"/>
              </a:rPr>
              <a:t>millions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2000" b="1" dirty="0" err="1" smtClean="0">
                <a:solidFill>
                  <a:srgbClr val="1F4E79"/>
                </a:solidFill>
                <a:latin typeface="Calibri" pitchFamily="34" charset="0"/>
              </a:rPr>
              <a:t>at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 a -6,3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% 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CAGR. </a:t>
            </a:r>
            <a:r>
              <a:rPr lang="it-IT" sz="2000" b="1" dirty="0" err="1" smtClean="0">
                <a:solidFill>
                  <a:srgbClr val="1F4E79"/>
                </a:solidFill>
                <a:latin typeface="Calibri" pitchFamily="34" charset="0"/>
              </a:rPr>
              <a:t>Personnel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2000" b="1" dirty="0" err="1" smtClean="0">
                <a:solidFill>
                  <a:srgbClr val="1F4E79"/>
                </a:solidFill>
                <a:latin typeface="Calibri" pitchFamily="34" charset="0"/>
              </a:rPr>
              <a:t>costs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2000" b="1" dirty="0" err="1" smtClean="0">
                <a:solidFill>
                  <a:srgbClr val="1F4E79"/>
                </a:solidFill>
                <a:latin typeface="Calibri" pitchFamily="34" charset="0"/>
              </a:rPr>
              <a:t>decreased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 of € 55,2 </a:t>
            </a:r>
            <a:r>
              <a:rPr lang="it-IT" sz="2000" b="1" dirty="0" err="1" smtClean="0">
                <a:solidFill>
                  <a:srgbClr val="1F4E79"/>
                </a:solidFill>
                <a:latin typeface="Calibri" pitchFamily="34" charset="0"/>
              </a:rPr>
              <a:t>millions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endParaRPr lang="it-IT" sz="200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8309281" y="3231689"/>
            <a:ext cx="719999" cy="206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1400" b="1" dirty="0" smtClean="0">
                <a:solidFill>
                  <a:schemeClr val="bg1"/>
                </a:solidFill>
                <a:latin typeface="Calibri" pitchFamily="34" charset="0"/>
              </a:rPr>
              <a:t>-5,7%</a:t>
            </a:r>
            <a:endParaRPr lang="it-IT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8298739" y="3924530"/>
            <a:ext cx="719999" cy="206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1400" b="1" dirty="0" smtClean="0">
                <a:solidFill>
                  <a:schemeClr val="bg1"/>
                </a:solidFill>
                <a:latin typeface="Calibri" pitchFamily="34" charset="0"/>
              </a:rPr>
              <a:t>-6%</a:t>
            </a:r>
            <a:endParaRPr lang="it-IT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8298738" y="4306480"/>
            <a:ext cx="719999" cy="206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1400" b="1" dirty="0" smtClean="0">
                <a:solidFill>
                  <a:schemeClr val="bg1"/>
                </a:solidFill>
                <a:latin typeface="Calibri" pitchFamily="34" charset="0"/>
              </a:rPr>
              <a:t>-9,9%</a:t>
            </a:r>
            <a:endParaRPr lang="it-IT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grpSp>
        <p:nvGrpSpPr>
          <p:cNvPr id="30" name="Gruppo 29"/>
          <p:cNvGrpSpPr/>
          <p:nvPr/>
        </p:nvGrpSpPr>
        <p:grpSpPr>
          <a:xfrm>
            <a:off x="8217000" y="759514"/>
            <a:ext cx="810790" cy="476840"/>
            <a:chOff x="8217000" y="777620"/>
            <a:chExt cx="810790" cy="476840"/>
          </a:xfrm>
        </p:grpSpPr>
        <p:sp>
          <p:nvSpPr>
            <p:cNvPr id="29" name="Rettangolo arrotondato 28"/>
            <p:cNvSpPr/>
            <p:nvPr/>
          </p:nvSpPr>
          <p:spPr>
            <a:xfrm>
              <a:off x="8217000" y="777620"/>
              <a:ext cx="810790" cy="476840"/>
            </a:xfrm>
            <a:prstGeom prst="roundRect">
              <a:avLst/>
            </a:prstGeom>
            <a:gradFill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8" name="Rectangle 12"/>
            <p:cNvSpPr>
              <a:spLocks noChangeArrowheads="1"/>
            </p:cNvSpPr>
            <p:nvPr/>
          </p:nvSpPr>
          <p:spPr bwMode="auto">
            <a:xfrm>
              <a:off x="8402434" y="838049"/>
              <a:ext cx="530711" cy="231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bIns="0" anchor="t" anchorCtr="0"/>
            <a:lstStyle/>
            <a:p>
              <a:pPr algn="ctr" eaLnBrk="0" hangingPunct="0"/>
              <a:r>
                <a:rPr lang="it-IT" sz="1200" b="1" dirty="0" smtClean="0">
                  <a:solidFill>
                    <a:schemeClr val="bg1"/>
                  </a:solidFill>
                  <a:latin typeface="Calibri" pitchFamily="34" charset="0"/>
                </a:rPr>
                <a:t>CAGR</a:t>
              </a:r>
              <a:r>
                <a:rPr lang="it-IT" sz="1200" b="1" dirty="0" smtClean="0">
                  <a:solidFill>
                    <a:srgbClr val="1F4E79"/>
                  </a:solidFill>
                  <a:latin typeface="Calibri" pitchFamily="34" charset="0"/>
                </a:rPr>
                <a:t> </a:t>
              </a:r>
              <a:r>
                <a:rPr lang="it-IT" sz="1200" b="1" dirty="0" smtClean="0">
                  <a:solidFill>
                    <a:schemeClr val="bg1"/>
                  </a:solidFill>
                  <a:latin typeface="Calibri" pitchFamily="34" charset="0"/>
                </a:rPr>
                <a:t>07 - 18</a:t>
              </a:r>
              <a:endParaRPr lang="it-IT" sz="12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3058689" y="6277123"/>
            <a:ext cx="4708311" cy="44435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bIns="0">
            <a:spAutoFit/>
          </a:bodyPr>
          <a:lstStyle/>
          <a:p>
            <a:pPr algn="just" defTabSz="179388" eaLnBrk="0" hangingPunct="0">
              <a:lnSpc>
                <a:spcPct val="75000"/>
              </a:lnSpc>
              <a:spcBef>
                <a:spcPct val="50000"/>
              </a:spcBef>
              <a:buClr>
                <a:schemeClr val="bg1"/>
              </a:buClr>
            </a:pP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*	</a:t>
            </a:r>
            <a:r>
              <a:rPr lang="it-IT" sz="1050" i="1" dirty="0" err="1" smtClean="0">
                <a:solidFill>
                  <a:srgbClr val="1F4E79"/>
                </a:solidFill>
                <a:latin typeface="Calibri" pitchFamily="34" charset="0"/>
              </a:rPr>
              <a:t>Personnel</a:t>
            </a: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1050" i="1" dirty="0" err="1" smtClean="0">
                <a:solidFill>
                  <a:srgbClr val="1F4E79"/>
                </a:solidFill>
                <a:latin typeface="Calibri" pitchFamily="34" charset="0"/>
              </a:rPr>
              <a:t>extraordinary</a:t>
            </a: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1050" i="1" dirty="0" err="1" smtClean="0">
                <a:solidFill>
                  <a:srgbClr val="1F4E79"/>
                </a:solidFill>
                <a:latin typeface="Calibri" pitchFamily="34" charset="0"/>
              </a:rPr>
              <a:t>costs</a:t>
            </a: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 include </a:t>
            </a:r>
            <a:r>
              <a:rPr lang="it-IT" sz="1050" i="1" dirty="0" err="1" smtClean="0">
                <a:solidFill>
                  <a:srgbClr val="1F4E79"/>
                </a:solidFill>
                <a:latin typeface="Calibri" pitchFamily="34" charset="0"/>
              </a:rPr>
              <a:t>labour</a:t>
            </a: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1050" i="1" dirty="0" err="1" smtClean="0">
                <a:solidFill>
                  <a:srgbClr val="1F4E79"/>
                </a:solidFill>
                <a:latin typeface="Calibri" pitchFamily="34" charset="0"/>
              </a:rPr>
              <a:t>related</a:t>
            </a: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1050" i="1" dirty="0" err="1" smtClean="0">
                <a:solidFill>
                  <a:srgbClr val="1F4E79"/>
                </a:solidFill>
                <a:latin typeface="Calibri" pitchFamily="34" charset="0"/>
              </a:rPr>
              <a:t>litigation</a:t>
            </a: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1050" i="1" dirty="0" err="1" smtClean="0">
                <a:solidFill>
                  <a:srgbClr val="1F4E79"/>
                </a:solidFill>
                <a:latin typeface="Calibri" pitchFamily="34" charset="0"/>
              </a:rPr>
              <a:t>costs</a:t>
            </a:r>
            <a:endParaRPr lang="it-IT" sz="1050" i="1" dirty="0">
              <a:solidFill>
                <a:srgbClr val="1F4E79"/>
              </a:solidFill>
              <a:latin typeface="Calibri" pitchFamily="34" charset="0"/>
            </a:endParaRPr>
          </a:p>
          <a:p>
            <a:pPr algn="just" defTabSz="179388" eaLnBrk="0" hangingPunct="0">
              <a:lnSpc>
                <a:spcPct val="75000"/>
              </a:lnSpc>
              <a:spcBef>
                <a:spcPct val="50000"/>
              </a:spcBef>
              <a:buClr>
                <a:schemeClr val="bg1"/>
              </a:buClr>
            </a:pP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N.B.: </a:t>
            </a: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2017 and 2018 the voice «</a:t>
            </a:r>
            <a:r>
              <a:rPr lang="it-IT" sz="1050" i="1" dirty="0" err="1" smtClean="0">
                <a:solidFill>
                  <a:srgbClr val="1F4E79"/>
                </a:solidFill>
                <a:latin typeface="Calibri" pitchFamily="34" charset="0"/>
              </a:rPr>
              <a:t>Other</a:t>
            </a: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1050" i="1" dirty="0" err="1" smtClean="0">
                <a:solidFill>
                  <a:srgbClr val="1F4E79"/>
                </a:solidFill>
                <a:latin typeface="Calibri" pitchFamily="34" charset="0"/>
              </a:rPr>
              <a:t>operating</a:t>
            </a: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1050" i="1" dirty="0" err="1" smtClean="0">
                <a:solidFill>
                  <a:srgbClr val="1F4E79"/>
                </a:solidFill>
                <a:latin typeface="Calibri" pitchFamily="34" charset="0"/>
              </a:rPr>
              <a:t>cost</a:t>
            </a: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» </a:t>
            </a:r>
            <a:r>
              <a:rPr lang="it-IT" sz="1050" i="1" dirty="0" err="1" smtClean="0">
                <a:solidFill>
                  <a:srgbClr val="1F4E79"/>
                </a:solidFill>
                <a:latin typeface="Calibri" pitchFamily="34" charset="0"/>
              </a:rPr>
              <a:t>includes</a:t>
            </a: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en-US" sz="1050" i="1" dirty="0" smtClean="0">
                <a:solidFill>
                  <a:srgbClr val="1F4E79"/>
                </a:solidFill>
                <a:latin typeface="Calibri" pitchFamily="34" charset="0"/>
              </a:rPr>
              <a:t>the </a:t>
            </a:r>
            <a:r>
              <a:rPr lang="en-US" sz="1050" i="1" dirty="0">
                <a:solidFill>
                  <a:srgbClr val="1F4E79"/>
                </a:solidFill>
                <a:latin typeface="Calibri" pitchFamily="34" charset="0"/>
              </a:rPr>
              <a:t>cost of purchasing third-party spaces and </a:t>
            </a:r>
            <a:r>
              <a:rPr lang="en-US" sz="1050" i="1" dirty="0" smtClean="0">
                <a:solidFill>
                  <a:srgbClr val="1F4E79"/>
                </a:solidFill>
                <a:latin typeface="Calibri" pitchFamily="34" charset="0"/>
              </a:rPr>
              <a:t>is net </a:t>
            </a:r>
            <a:r>
              <a:rPr lang="en-US" sz="1050" i="1" dirty="0">
                <a:solidFill>
                  <a:srgbClr val="1F4E79"/>
                </a:solidFill>
                <a:latin typeface="Calibri" pitchFamily="34" charset="0"/>
              </a:rPr>
              <a:t>of the distribution premiums</a:t>
            </a:r>
            <a:endParaRPr lang="it-IT" sz="1050" i="1" dirty="0"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297000" y="927755"/>
            <a:ext cx="1119980" cy="1384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bIns="0">
            <a:spAutoFit/>
          </a:bodyPr>
          <a:lstStyle/>
          <a:p>
            <a:pPr defTabSz="179388" eaLnBrk="0" hangingPunct="0">
              <a:lnSpc>
                <a:spcPct val="75000"/>
              </a:lnSpc>
              <a:spcBef>
                <a:spcPct val="50000"/>
              </a:spcBef>
              <a:buClr>
                <a:srgbClr val="FF0000"/>
              </a:buClr>
            </a:pPr>
            <a:r>
              <a:rPr lang="it-IT" sz="1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€ </a:t>
            </a:r>
            <a:r>
              <a:rPr lang="it-IT" sz="1200" b="1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millions</a:t>
            </a:r>
            <a:endParaRPr lang="it-IT" sz="1000" b="1" i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+mn-cs"/>
            </a:endParaRPr>
          </a:p>
        </p:txBody>
      </p:sp>
      <p:cxnSp>
        <p:nvCxnSpPr>
          <p:cNvPr id="34" name="Connettore 1 33"/>
          <p:cNvCxnSpPr/>
          <p:nvPr/>
        </p:nvCxnSpPr>
        <p:spPr>
          <a:xfrm flipV="1">
            <a:off x="283749" y="1102307"/>
            <a:ext cx="2176831" cy="1"/>
          </a:xfrm>
          <a:prstGeom prst="line">
            <a:avLst/>
          </a:prstGeom>
          <a:ln>
            <a:solidFill>
              <a:srgbClr val="1C1C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igura a mano libera 34"/>
          <p:cNvSpPr/>
          <p:nvPr/>
        </p:nvSpPr>
        <p:spPr>
          <a:xfrm>
            <a:off x="7255404" y="1278053"/>
            <a:ext cx="683939" cy="306891"/>
          </a:xfrm>
          <a:custGeom>
            <a:avLst/>
            <a:gdLst>
              <a:gd name="connsiteX0" fmla="*/ 0 w 683939"/>
              <a:gd name="connsiteY0" fmla="*/ 0 h 306891"/>
              <a:gd name="connsiteX1" fmla="*/ 530494 w 683939"/>
              <a:gd name="connsiteY1" fmla="*/ 0 h 306891"/>
              <a:gd name="connsiteX2" fmla="*/ 683939 w 683939"/>
              <a:gd name="connsiteY2" fmla="*/ 153446 h 306891"/>
              <a:gd name="connsiteX3" fmla="*/ 530494 w 683939"/>
              <a:gd name="connsiteY3" fmla="*/ 306891 h 306891"/>
              <a:gd name="connsiteX4" fmla="*/ 0 w 683939"/>
              <a:gd name="connsiteY4" fmla="*/ 306891 h 306891"/>
              <a:gd name="connsiteX5" fmla="*/ 153446 w 683939"/>
              <a:gd name="connsiteY5" fmla="*/ 153446 h 306891"/>
              <a:gd name="connsiteX6" fmla="*/ 0 w 683939"/>
              <a:gd name="connsiteY6" fmla="*/ 0 h 306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3939" h="306891">
                <a:moveTo>
                  <a:pt x="0" y="0"/>
                </a:moveTo>
                <a:lnTo>
                  <a:pt x="530494" y="0"/>
                </a:lnTo>
                <a:lnTo>
                  <a:pt x="683939" y="153446"/>
                </a:lnTo>
                <a:lnTo>
                  <a:pt x="530494" y="306891"/>
                </a:lnTo>
                <a:lnTo>
                  <a:pt x="0" y="306891"/>
                </a:lnTo>
                <a:lnTo>
                  <a:pt x="153446" y="15344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cap="sq">
            <a:noFill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3446" tIns="16002" rIns="153445" bIns="16002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b="1" kern="1200" dirty="0" smtClean="0"/>
              <a:t>134</a:t>
            </a:r>
            <a:endParaRPr lang="it-IT" sz="1200" b="1" kern="1200" dirty="0"/>
          </a:p>
        </p:txBody>
      </p:sp>
    </p:spTree>
    <p:extLst>
      <p:ext uri="{BB962C8B-B14F-4D97-AF65-F5344CB8AC3E}">
        <p14:creationId xmlns:p14="http://schemas.microsoft.com/office/powerpoint/2010/main" val="103635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37124</TotalTime>
  <Words>668</Words>
  <Application>Microsoft Office PowerPoint</Application>
  <PresentationFormat>Presentazione su schermo (4:3)</PresentationFormat>
  <Paragraphs>214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News Gothic</vt:lpstr>
      <vt:lpstr>Times New Roman</vt:lpstr>
      <vt:lpstr>Wingdings</vt:lpstr>
      <vt:lpstr>Personalizza struttura</vt:lpstr>
      <vt:lpstr>1_Personalizza struttura</vt:lpstr>
      <vt:lpstr>Presentazione standard di PowerPoint</vt:lpstr>
      <vt:lpstr>2018 Results</vt:lpstr>
      <vt:lpstr>Group Audience: the readers</vt:lpstr>
      <vt:lpstr>Group Audience: the readers</vt:lpstr>
      <vt:lpstr>Audience online*</vt:lpstr>
      <vt:lpstr>Newspapers, Advertising, Services</vt:lpstr>
      <vt:lpstr>Leadership in middle Italy*</vt:lpstr>
      <vt:lpstr>Regional leadership*</vt:lpstr>
      <vt:lpstr>Operating costs dynamic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Marco Maria Bianconi</dc:creator>
  <cp:lastModifiedBy>noto</cp:lastModifiedBy>
  <cp:revision>2804</cp:revision>
  <cp:lastPrinted>2019-04-18T09:29:46Z</cp:lastPrinted>
  <dcterms:created xsi:type="dcterms:W3CDTF">2000-06-07T08:34:16Z</dcterms:created>
  <dcterms:modified xsi:type="dcterms:W3CDTF">2019-05-15T15:03:00Z</dcterms:modified>
</cp:coreProperties>
</file>